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70040" y="1344376"/>
            <a:ext cx="1328166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84992" y="243363"/>
            <a:ext cx="16358869" cy="467359"/>
          </a:xfrm>
          <a:custGeom>
            <a:avLst/>
            <a:gdLst/>
            <a:ahLst/>
            <a:cxnLst/>
            <a:rect l="l" t="t" r="r" b="b"/>
            <a:pathLst>
              <a:path w="16358869" h="467359">
                <a:moveTo>
                  <a:pt x="16358341" y="467200"/>
                </a:moveTo>
                <a:lnTo>
                  <a:pt x="0" y="467200"/>
                </a:lnTo>
                <a:lnTo>
                  <a:pt x="0" y="0"/>
                </a:lnTo>
                <a:lnTo>
                  <a:pt x="16358341" y="0"/>
                </a:lnTo>
                <a:lnTo>
                  <a:pt x="16358341" y="467200"/>
                </a:lnTo>
                <a:close/>
              </a:path>
            </a:pathLst>
          </a:custGeom>
          <a:solidFill>
            <a:srgbClr val="FFD8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869022" y="227405"/>
            <a:ext cx="16390619" cy="499745"/>
          </a:xfrm>
          <a:custGeom>
            <a:avLst/>
            <a:gdLst/>
            <a:ahLst/>
            <a:cxnLst/>
            <a:rect l="l" t="t" r="r" b="b"/>
            <a:pathLst>
              <a:path w="16390619" h="499745">
                <a:moveTo>
                  <a:pt x="16390265" y="0"/>
                </a:moveTo>
                <a:lnTo>
                  <a:pt x="16358362" y="0"/>
                </a:lnTo>
                <a:lnTo>
                  <a:pt x="16358362" y="31915"/>
                </a:lnTo>
                <a:lnTo>
                  <a:pt x="16358362" y="467207"/>
                </a:lnTo>
                <a:lnTo>
                  <a:pt x="31915" y="467207"/>
                </a:lnTo>
                <a:lnTo>
                  <a:pt x="31915" y="31915"/>
                </a:lnTo>
                <a:lnTo>
                  <a:pt x="16358362" y="31915"/>
                </a:lnTo>
                <a:lnTo>
                  <a:pt x="16358362" y="0"/>
                </a:lnTo>
                <a:lnTo>
                  <a:pt x="31915" y="0"/>
                </a:lnTo>
                <a:lnTo>
                  <a:pt x="0" y="0"/>
                </a:lnTo>
                <a:lnTo>
                  <a:pt x="0" y="499122"/>
                </a:lnTo>
                <a:lnTo>
                  <a:pt x="31915" y="499122"/>
                </a:lnTo>
                <a:lnTo>
                  <a:pt x="16358362" y="499122"/>
                </a:lnTo>
                <a:lnTo>
                  <a:pt x="16390265" y="499122"/>
                </a:lnTo>
                <a:lnTo>
                  <a:pt x="16390265" y="0"/>
                </a:lnTo>
                <a:close/>
              </a:path>
            </a:pathLst>
          </a:custGeom>
          <a:solidFill>
            <a:srgbClr val="20113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853519" y="385285"/>
            <a:ext cx="180974" cy="18097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6442893" y="408393"/>
            <a:ext cx="194945" cy="160020"/>
          </a:xfrm>
          <a:custGeom>
            <a:avLst/>
            <a:gdLst/>
            <a:ahLst/>
            <a:cxnLst/>
            <a:rect l="l" t="t" r="r" b="b"/>
            <a:pathLst>
              <a:path w="194944" h="160020">
                <a:moveTo>
                  <a:pt x="194678" y="0"/>
                </a:moveTo>
                <a:lnTo>
                  <a:pt x="173482" y="0"/>
                </a:lnTo>
                <a:lnTo>
                  <a:pt x="173482" y="21590"/>
                </a:lnTo>
                <a:lnTo>
                  <a:pt x="173482" y="138430"/>
                </a:lnTo>
                <a:lnTo>
                  <a:pt x="21031" y="138430"/>
                </a:lnTo>
                <a:lnTo>
                  <a:pt x="21031" y="21590"/>
                </a:lnTo>
                <a:lnTo>
                  <a:pt x="173482" y="21590"/>
                </a:lnTo>
                <a:lnTo>
                  <a:pt x="173482" y="0"/>
                </a:lnTo>
                <a:lnTo>
                  <a:pt x="0" y="0"/>
                </a:lnTo>
                <a:lnTo>
                  <a:pt x="0" y="21590"/>
                </a:lnTo>
                <a:lnTo>
                  <a:pt x="0" y="138430"/>
                </a:lnTo>
                <a:lnTo>
                  <a:pt x="0" y="160020"/>
                </a:lnTo>
                <a:lnTo>
                  <a:pt x="194678" y="160020"/>
                </a:lnTo>
                <a:lnTo>
                  <a:pt x="194678" y="138772"/>
                </a:lnTo>
                <a:lnTo>
                  <a:pt x="194678" y="138430"/>
                </a:lnTo>
                <a:lnTo>
                  <a:pt x="194678" y="21590"/>
                </a:lnTo>
                <a:lnTo>
                  <a:pt x="194678" y="21043"/>
                </a:lnTo>
                <a:lnTo>
                  <a:pt x="194678" y="0"/>
                </a:lnTo>
                <a:close/>
              </a:path>
            </a:pathLst>
          </a:custGeom>
          <a:solidFill>
            <a:srgbClr val="0F0E0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6058011" y="547379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4" h="0">
                <a:moveTo>
                  <a:pt x="0" y="0"/>
                </a:moveTo>
                <a:lnTo>
                  <a:pt x="152772" y="0"/>
                </a:lnTo>
              </a:path>
            </a:pathLst>
          </a:custGeom>
          <a:ln w="2820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7728" y="3730754"/>
            <a:ext cx="13032105" cy="2463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90495" y="4123401"/>
            <a:ext cx="12707008" cy="3972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25.jpg"/><Relationship Id="rId4" Type="http://schemas.openxmlformats.org/officeDocument/2006/relationships/image" Target="../media/image26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2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2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2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2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2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2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24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2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5" Type="http://schemas.openxmlformats.org/officeDocument/2006/relationships/image" Target="../media/image2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2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24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2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png"/><Relationship Id="rId3" Type="http://schemas.openxmlformats.org/officeDocument/2006/relationships/image" Target="../media/image2.png"/><Relationship Id="rId4" Type="http://schemas.openxmlformats.org/officeDocument/2006/relationships/image" Target="../media/image62.jpg"/><Relationship Id="rId5" Type="http://schemas.openxmlformats.org/officeDocument/2006/relationships/image" Target="../media/image63.png"/><Relationship Id="rId6" Type="http://schemas.openxmlformats.org/officeDocument/2006/relationships/image" Target="../media/image2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24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21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2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Relationship Id="rId3" Type="http://schemas.openxmlformats.org/officeDocument/2006/relationships/image" Target="../media/image2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Relationship Id="rId3" Type="http://schemas.openxmlformats.org/officeDocument/2006/relationships/image" Target="../media/image2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1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2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2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7455679" y="7585394"/>
            <a:ext cx="3688079" cy="4178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20"/>
              </a:lnSpc>
            </a:pPr>
            <a:r>
              <a:rPr dirty="0" sz="2800" spc="-45" b="1">
                <a:latin typeface="Arial"/>
                <a:cs typeface="Arial"/>
              </a:rPr>
              <a:t>Giáo</a:t>
            </a:r>
            <a:r>
              <a:rPr dirty="0" sz="2800" spc="-170" b="1">
                <a:latin typeface="Arial"/>
                <a:cs typeface="Arial"/>
              </a:rPr>
              <a:t> </a:t>
            </a:r>
            <a:r>
              <a:rPr dirty="0" sz="2800" spc="-50" b="1">
                <a:latin typeface="Arial"/>
                <a:cs typeface="Arial"/>
              </a:rPr>
              <a:t>viên</a:t>
            </a:r>
            <a:r>
              <a:rPr dirty="0" sz="2800" spc="-165" b="1">
                <a:latin typeface="Arial"/>
                <a:cs typeface="Arial"/>
              </a:rPr>
              <a:t> </a:t>
            </a:r>
            <a:r>
              <a:rPr dirty="0" sz="2800" spc="-25" b="1">
                <a:latin typeface="Arial"/>
                <a:cs typeface="Arial"/>
              </a:rPr>
              <a:t>Thế</a:t>
            </a:r>
            <a:r>
              <a:rPr dirty="0" sz="2800" spc="-165" b="1">
                <a:latin typeface="Arial"/>
                <a:cs typeface="Arial"/>
              </a:rPr>
              <a:t> </a:t>
            </a:r>
            <a:r>
              <a:rPr dirty="0" sz="2800" spc="-45" b="1">
                <a:latin typeface="Arial"/>
                <a:cs typeface="Arial"/>
              </a:rPr>
              <a:t>Phương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347118" y="1370482"/>
            <a:ext cx="16176625" cy="8128000"/>
          </a:xfrm>
          <a:custGeom>
            <a:avLst/>
            <a:gdLst/>
            <a:ahLst/>
            <a:cxnLst/>
            <a:rect l="l" t="t" r="r" b="b"/>
            <a:pathLst>
              <a:path w="16176625" h="8128000">
                <a:moveTo>
                  <a:pt x="16176131" y="8127613"/>
                </a:moveTo>
                <a:lnTo>
                  <a:pt x="0" y="8127613"/>
                </a:lnTo>
                <a:lnTo>
                  <a:pt x="0" y="0"/>
                </a:lnTo>
                <a:lnTo>
                  <a:pt x="16176131" y="0"/>
                </a:lnTo>
                <a:lnTo>
                  <a:pt x="16176131" y="8127613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1339080" y="9276562"/>
            <a:ext cx="16510" cy="229870"/>
          </a:xfrm>
          <a:custGeom>
            <a:avLst/>
            <a:gdLst/>
            <a:ahLst/>
            <a:cxnLst/>
            <a:rect l="l" t="t" r="r" b="b"/>
            <a:pathLst>
              <a:path w="16509" h="229870">
                <a:moveTo>
                  <a:pt x="0" y="229570"/>
                </a:moveTo>
                <a:lnTo>
                  <a:pt x="16072" y="229570"/>
                </a:lnTo>
                <a:lnTo>
                  <a:pt x="16072" y="0"/>
                </a:lnTo>
                <a:lnTo>
                  <a:pt x="0" y="0"/>
                </a:lnTo>
                <a:lnTo>
                  <a:pt x="0" y="229570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948866" y="1362447"/>
            <a:ext cx="16581755" cy="8143875"/>
            <a:chOff x="948866" y="1362447"/>
            <a:chExt cx="16581755" cy="8143875"/>
          </a:xfrm>
        </p:grpSpPr>
        <p:sp>
          <p:nvSpPr>
            <p:cNvPr id="7" name="object 7" descr=""/>
            <p:cNvSpPr/>
            <p:nvPr/>
          </p:nvSpPr>
          <p:spPr>
            <a:xfrm>
              <a:off x="1355140" y="1362455"/>
              <a:ext cx="16175990" cy="8143875"/>
            </a:xfrm>
            <a:custGeom>
              <a:avLst/>
              <a:gdLst/>
              <a:ahLst/>
              <a:cxnLst/>
              <a:rect l="l" t="t" r="r" b="b"/>
              <a:pathLst>
                <a:path w="16175990" h="8143875">
                  <a:moveTo>
                    <a:pt x="16175470" y="0"/>
                  </a:moveTo>
                  <a:lnTo>
                    <a:pt x="16160064" y="0"/>
                  </a:lnTo>
                  <a:lnTo>
                    <a:pt x="15968015" y="0"/>
                  </a:lnTo>
                  <a:lnTo>
                    <a:pt x="15968015" y="16065"/>
                  </a:lnTo>
                  <a:lnTo>
                    <a:pt x="16160064" y="16065"/>
                  </a:lnTo>
                  <a:lnTo>
                    <a:pt x="16160064" y="8127619"/>
                  </a:lnTo>
                  <a:lnTo>
                    <a:pt x="0" y="8127619"/>
                  </a:lnTo>
                  <a:lnTo>
                    <a:pt x="0" y="8143684"/>
                  </a:lnTo>
                  <a:lnTo>
                    <a:pt x="16160064" y="8143684"/>
                  </a:lnTo>
                  <a:lnTo>
                    <a:pt x="16175470" y="8143684"/>
                  </a:lnTo>
                  <a:lnTo>
                    <a:pt x="16175470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64826" y="1477642"/>
              <a:ext cx="16358869" cy="7799070"/>
            </a:xfrm>
            <a:custGeom>
              <a:avLst/>
              <a:gdLst/>
              <a:ahLst/>
              <a:cxnLst/>
              <a:rect l="l" t="t" r="r" b="b"/>
              <a:pathLst>
                <a:path w="16358869" h="7799070">
                  <a:moveTo>
                    <a:pt x="0" y="7798919"/>
                  </a:moveTo>
                  <a:lnTo>
                    <a:pt x="16358341" y="7798919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7798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48855" y="1425028"/>
              <a:ext cx="16389985" cy="7867650"/>
            </a:xfrm>
            <a:custGeom>
              <a:avLst/>
              <a:gdLst/>
              <a:ahLst/>
              <a:cxnLst/>
              <a:rect l="l" t="t" r="r" b="b"/>
              <a:pathLst>
                <a:path w="16389985" h="7867650">
                  <a:moveTo>
                    <a:pt x="16389909" y="0"/>
                  </a:moveTo>
                  <a:lnTo>
                    <a:pt x="16358350" y="0"/>
                  </a:lnTo>
                  <a:lnTo>
                    <a:pt x="16358350" y="7835557"/>
                  </a:lnTo>
                  <a:lnTo>
                    <a:pt x="31915" y="7835557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7867510"/>
                  </a:lnTo>
                  <a:lnTo>
                    <a:pt x="31915" y="7867510"/>
                  </a:lnTo>
                  <a:lnTo>
                    <a:pt x="16358350" y="7867510"/>
                  </a:lnTo>
                  <a:lnTo>
                    <a:pt x="16389909" y="7867510"/>
                  </a:lnTo>
                  <a:lnTo>
                    <a:pt x="16389909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3033" y="5843820"/>
              <a:ext cx="4645422" cy="3244417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30965" y="2998219"/>
            <a:ext cx="5314950" cy="6788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4250" spc="-70">
                <a:solidFill>
                  <a:srgbClr val="3D386F"/>
                </a:solidFill>
                <a:latin typeface="Arial"/>
                <a:cs typeface="Arial"/>
              </a:rPr>
              <a:t>BÁO</a:t>
            </a:r>
            <a:r>
              <a:rPr dirty="0" sz="4250" spc="-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4250" spc="-20">
                <a:solidFill>
                  <a:srgbClr val="3D386F"/>
                </a:solidFill>
                <a:latin typeface="Arial"/>
                <a:cs typeface="Arial"/>
              </a:rPr>
              <a:t>CÁO</a:t>
            </a:r>
            <a:r>
              <a:rPr dirty="0" sz="4250" spc="-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4250" spc="185">
                <a:solidFill>
                  <a:srgbClr val="3D386F"/>
                </a:solidFill>
                <a:latin typeface="Arial"/>
                <a:cs typeface="Arial"/>
              </a:rPr>
              <a:t>MÔN</a:t>
            </a:r>
            <a:r>
              <a:rPr dirty="0" sz="4250" spc="-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4250" spc="-25">
                <a:solidFill>
                  <a:srgbClr val="3D386F"/>
                </a:solidFill>
                <a:latin typeface="Arial"/>
                <a:cs typeface="Arial"/>
              </a:rPr>
              <a:t>HỌC</a:t>
            </a:r>
            <a:endParaRPr sz="425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948866" y="994486"/>
            <a:ext cx="16390619" cy="1886585"/>
            <a:chOff x="948866" y="994486"/>
            <a:chExt cx="16390619" cy="1886585"/>
          </a:xfrm>
        </p:grpSpPr>
        <p:sp>
          <p:nvSpPr>
            <p:cNvPr id="13" name="object 13" descr=""/>
            <p:cNvSpPr/>
            <p:nvPr/>
          </p:nvSpPr>
          <p:spPr>
            <a:xfrm>
              <a:off x="964826" y="1010442"/>
              <a:ext cx="16358869" cy="467359"/>
            </a:xfrm>
            <a:custGeom>
              <a:avLst/>
              <a:gdLst/>
              <a:ahLst/>
              <a:cxnLst/>
              <a:rect l="l" t="t" r="r" b="b"/>
              <a:pathLst>
                <a:path w="16358869" h="467359">
                  <a:moveTo>
                    <a:pt x="16358341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948855" y="994498"/>
              <a:ext cx="16390619" cy="499109"/>
            </a:xfrm>
            <a:custGeom>
              <a:avLst/>
              <a:gdLst/>
              <a:ahLst/>
              <a:cxnLst/>
              <a:rect l="l" t="t" r="r" b="b"/>
              <a:pathLst>
                <a:path w="16390619" h="499109">
                  <a:moveTo>
                    <a:pt x="16390265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467194"/>
                  </a:lnTo>
                  <a:lnTo>
                    <a:pt x="31915" y="467194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10"/>
                  </a:lnTo>
                  <a:lnTo>
                    <a:pt x="31915" y="499110"/>
                  </a:lnTo>
                  <a:lnTo>
                    <a:pt x="16358350" y="499110"/>
                  </a:lnTo>
                  <a:lnTo>
                    <a:pt x="16390265" y="499110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33346" y="1152366"/>
              <a:ext cx="180974" cy="18097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6522739" y="117547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31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137838" y="131445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81780" y="1623169"/>
              <a:ext cx="1257299" cy="1257299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5692011" y="1539984"/>
            <a:ext cx="7019290" cy="11112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300" marR="5080" indent="-102235">
              <a:lnSpc>
                <a:spcPct val="108000"/>
              </a:lnSpc>
              <a:spcBef>
                <a:spcPts val="95"/>
              </a:spcBef>
            </a:pPr>
            <a:r>
              <a:rPr dirty="0" sz="3300" spc="55" b="1">
                <a:solidFill>
                  <a:srgbClr val="3D386F"/>
                </a:solidFill>
                <a:latin typeface="Tahoma"/>
                <a:cs typeface="Tahoma"/>
              </a:rPr>
              <a:t>KHOA</a:t>
            </a:r>
            <a:r>
              <a:rPr dirty="0" sz="3300" spc="110" b="1">
                <a:solidFill>
                  <a:srgbClr val="3D386F"/>
                </a:solidFill>
                <a:latin typeface="Tahoma"/>
                <a:cs typeface="Tahoma"/>
              </a:rPr>
              <a:t> KỸ </a:t>
            </a:r>
            <a:r>
              <a:rPr dirty="0" sz="3300" b="1">
                <a:solidFill>
                  <a:srgbClr val="3D386F"/>
                </a:solidFill>
                <a:latin typeface="Tahoma"/>
                <a:cs typeface="Tahoma"/>
              </a:rPr>
              <a:t>THUẬT</a:t>
            </a:r>
            <a:r>
              <a:rPr dirty="0" sz="3300" spc="11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300" spc="290" b="1">
                <a:solidFill>
                  <a:srgbClr val="3D386F"/>
                </a:solidFill>
                <a:latin typeface="Tahoma"/>
                <a:cs typeface="Tahoma"/>
              </a:rPr>
              <a:t>VÀ</a:t>
            </a:r>
            <a:r>
              <a:rPr dirty="0" sz="3300" spc="114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3D386F"/>
                </a:solidFill>
                <a:latin typeface="Tahoma"/>
                <a:cs typeface="Tahoma"/>
              </a:rPr>
              <a:t>CÔNG</a:t>
            </a:r>
            <a:r>
              <a:rPr dirty="0" sz="3300" spc="11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300" spc="-145" b="1">
                <a:solidFill>
                  <a:srgbClr val="3D386F"/>
                </a:solidFill>
                <a:latin typeface="Tahoma"/>
                <a:cs typeface="Tahoma"/>
              </a:rPr>
              <a:t>NGHỆ </a:t>
            </a:r>
            <a:r>
              <a:rPr dirty="0" sz="3300" b="1">
                <a:solidFill>
                  <a:srgbClr val="3D386F"/>
                </a:solidFill>
                <a:latin typeface="Tahoma"/>
                <a:cs typeface="Tahoma"/>
              </a:rPr>
              <a:t>BỘ</a:t>
            </a:r>
            <a:r>
              <a:rPr dirty="0" sz="3300" spc="-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3D386F"/>
                </a:solidFill>
                <a:latin typeface="Tahoma"/>
                <a:cs typeface="Tahoma"/>
              </a:rPr>
              <a:t>MÔN</a:t>
            </a:r>
            <a:r>
              <a:rPr dirty="0" sz="3300" spc="-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300" b="1">
                <a:solidFill>
                  <a:srgbClr val="3D386F"/>
                </a:solidFill>
                <a:latin typeface="Tahoma"/>
                <a:cs typeface="Tahoma"/>
              </a:rPr>
              <a:t>CÔNG</a:t>
            </a:r>
            <a:r>
              <a:rPr dirty="0" sz="3300" spc="-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300" spc="-105" b="1">
                <a:solidFill>
                  <a:srgbClr val="3D386F"/>
                </a:solidFill>
                <a:latin typeface="Tahoma"/>
                <a:cs typeface="Tahoma"/>
              </a:rPr>
              <a:t>NGHỆ</a:t>
            </a:r>
            <a:r>
              <a:rPr dirty="0" sz="3300" spc="-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300" spc="-35" b="1">
                <a:solidFill>
                  <a:srgbClr val="3D386F"/>
                </a:solidFill>
                <a:latin typeface="Tahoma"/>
                <a:cs typeface="Tahoma"/>
              </a:rPr>
              <a:t>THÔNG</a:t>
            </a:r>
            <a:r>
              <a:rPr dirty="0" sz="3300" spc="-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300" spc="-390" b="1">
                <a:solidFill>
                  <a:srgbClr val="3D386F"/>
                </a:solidFill>
                <a:latin typeface="Tahoma"/>
                <a:cs typeface="Tahoma"/>
              </a:rPr>
              <a:t>TIN</a:t>
            </a:r>
            <a:endParaRPr sz="3300">
              <a:latin typeface="Tahoma"/>
              <a:cs typeface="Tahom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3289768" y="4063958"/>
            <a:ext cx="11541125" cy="1987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8690" marR="5080" indent="-936625">
              <a:lnSpc>
                <a:spcPct val="107300"/>
              </a:lnSpc>
              <a:spcBef>
                <a:spcPts val="100"/>
              </a:spcBef>
            </a:pPr>
            <a:r>
              <a:rPr dirty="0" sz="6000" spc="-400" b="1">
                <a:solidFill>
                  <a:srgbClr val="3D386F"/>
                </a:solidFill>
                <a:latin typeface="Tahoma"/>
                <a:cs typeface="Tahoma"/>
              </a:rPr>
              <a:t>ĐỀ</a:t>
            </a:r>
            <a:r>
              <a:rPr dirty="0" sz="6000" spc="3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-480" b="1">
                <a:solidFill>
                  <a:srgbClr val="3D386F"/>
                </a:solidFill>
                <a:latin typeface="Tahoma"/>
                <a:cs typeface="Tahoma"/>
              </a:rPr>
              <a:t>TÀI:</a:t>
            </a:r>
            <a:r>
              <a:rPr dirty="0" sz="6000" spc="3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405" b="1">
                <a:solidFill>
                  <a:srgbClr val="3D386F"/>
                </a:solidFill>
                <a:latin typeface="Tahoma"/>
                <a:cs typeface="Tahoma"/>
              </a:rPr>
              <a:t>XÂY</a:t>
            </a:r>
            <a:r>
              <a:rPr dirty="0" sz="6000" spc="3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-325" b="1">
                <a:solidFill>
                  <a:srgbClr val="3D386F"/>
                </a:solidFill>
                <a:latin typeface="Tahoma"/>
                <a:cs typeface="Tahoma"/>
              </a:rPr>
              <a:t>DỤNG</a:t>
            </a:r>
            <a:r>
              <a:rPr dirty="0" sz="6000" spc="3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-265" b="1">
                <a:solidFill>
                  <a:srgbClr val="3D386F"/>
                </a:solidFill>
                <a:latin typeface="Tahoma"/>
                <a:cs typeface="Tahoma"/>
              </a:rPr>
              <a:t>WEB</a:t>
            </a:r>
            <a:r>
              <a:rPr dirty="0" sz="6000" spc="3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-20" b="1">
                <a:solidFill>
                  <a:srgbClr val="3D386F"/>
                </a:solidFill>
                <a:latin typeface="Tahoma"/>
                <a:cs typeface="Tahoma"/>
              </a:rPr>
              <a:t>QUẢN </a:t>
            </a:r>
            <a:r>
              <a:rPr dirty="0" sz="6000" spc="55" b="1">
                <a:solidFill>
                  <a:srgbClr val="3D386F"/>
                </a:solidFill>
                <a:latin typeface="Tahoma"/>
                <a:cs typeface="Tahoma"/>
              </a:rPr>
              <a:t>LÝ</a:t>
            </a:r>
            <a:r>
              <a:rPr dirty="0" sz="6000" spc="1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390" b="1">
                <a:solidFill>
                  <a:srgbClr val="3D386F"/>
                </a:solidFill>
                <a:latin typeface="Tahoma"/>
                <a:cs typeface="Tahoma"/>
              </a:rPr>
              <a:t>CỬA</a:t>
            </a:r>
            <a:r>
              <a:rPr dirty="0" sz="6000" spc="20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HÀNG</a:t>
            </a:r>
            <a:r>
              <a:rPr dirty="0" sz="6000" spc="20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-270" b="1">
                <a:solidFill>
                  <a:srgbClr val="3D386F"/>
                </a:solidFill>
                <a:latin typeface="Tahoma"/>
                <a:cs typeface="Tahoma"/>
              </a:rPr>
              <a:t>THỂ</a:t>
            </a:r>
            <a:r>
              <a:rPr dirty="0" sz="6000" spc="1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40" b="1">
                <a:solidFill>
                  <a:srgbClr val="3D386F"/>
                </a:solidFill>
                <a:latin typeface="Tahoma"/>
                <a:cs typeface="Tahoma"/>
              </a:rPr>
              <a:t>THAO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2891770" y="7041583"/>
            <a:ext cx="679005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600" spc="50">
                <a:latin typeface="Arial"/>
                <a:cs typeface="Arial"/>
              </a:rPr>
              <a:t>Giảng</a:t>
            </a:r>
            <a:r>
              <a:rPr dirty="0" sz="2600" spc="250">
                <a:latin typeface="Arial"/>
                <a:cs typeface="Arial"/>
              </a:rPr>
              <a:t> </a:t>
            </a:r>
            <a:r>
              <a:rPr dirty="0" sz="2600" spc="125">
                <a:latin typeface="Arial"/>
                <a:cs typeface="Arial"/>
              </a:rPr>
              <a:t>viên</a:t>
            </a:r>
            <a:r>
              <a:rPr dirty="0" sz="2600" spc="254">
                <a:latin typeface="Arial"/>
                <a:cs typeface="Arial"/>
              </a:rPr>
              <a:t> </a:t>
            </a:r>
            <a:r>
              <a:rPr dirty="0" sz="2600" spc="125">
                <a:latin typeface="Arial"/>
                <a:cs typeface="Arial"/>
              </a:rPr>
              <a:t>hướng</a:t>
            </a:r>
            <a:r>
              <a:rPr dirty="0" sz="2600" spc="254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dẫn:</a:t>
            </a:r>
            <a:r>
              <a:rPr dirty="0" sz="2600" spc="254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TS.Nguyễn</a:t>
            </a:r>
            <a:r>
              <a:rPr dirty="0" sz="2600" spc="254">
                <a:latin typeface="Arial"/>
                <a:cs typeface="Arial"/>
              </a:rPr>
              <a:t> </a:t>
            </a:r>
            <a:r>
              <a:rPr dirty="0" sz="2600">
                <a:latin typeface="Arial"/>
                <a:cs typeface="Arial"/>
              </a:rPr>
              <a:t>Bảo</a:t>
            </a:r>
            <a:r>
              <a:rPr dirty="0" sz="2600" spc="254">
                <a:latin typeface="Arial"/>
                <a:cs typeface="Arial"/>
              </a:rPr>
              <a:t> </a:t>
            </a:r>
            <a:r>
              <a:rPr dirty="0" sz="2600" spc="114">
                <a:latin typeface="Arial"/>
                <a:cs typeface="Arial"/>
              </a:rPr>
              <a:t>Ân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623023" y="1370482"/>
            <a:ext cx="13651230" cy="8128000"/>
          </a:xfrm>
          <a:custGeom>
            <a:avLst/>
            <a:gdLst/>
            <a:ahLst/>
            <a:cxnLst/>
            <a:rect l="l" t="t" r="r" b="b"/>
            <a:pathLst>
              <a:path w="13651230" h="8128000">
                <a:moveTo>
                  <a:pt x="13650894" y="8127613"/>
                </a:moveTo>
                <a:lnTo>
                  <a:pt x="0" y="8127613"/>
                </a:lnTo>
                <a:lnTo>
                  <a:pt x="0" y="0"/>
                </a:lnTo>
                <a:lnTo>
                  <a:pt x="13650894" y="0"/>
                </a:lnTo>
                <a:lnTo>
                  <a:pt x="13650894" y="8127613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614988" y="9276562"/>
            <a:ext cx="16510" cy="229870"/>
          </a:xfrm>
          <a:custGeom>
            <a:avLst/>
            <a:gdLst/>
            <a:ahLst/>
            <a:cxnLst/>
            <a:rect l="l" t="t" r="r" b="b"/>
            <a:pathLst>
              <a:path w="16510" h="229870">
                <a:moveTo>
                  <a:pt x="0" y="229570"/>
                </a:moveTo>
                <a:lnTo>
                  <a:pt x="16072" y="229570"/>
                </a:lnTo>
                <a:lnTo>
                  <a:pt x="16072" y="0"/>
                </a:lnTo>
                <a:lnTo>
                  <a:pt x="0" y="0"/>
                </a:lnTo>
                <a:lnTo>
                  <a:pt x="0" y="229570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224774" y="994486"/>
            <a:ext cx="14057630" cy="8512175"/>
            <a:chOff x="2224774" y="994486"/>
            <a:chExt cx="14057630" cy="8512175"/>
          </a:xfrm>
        </p:grpSpPr>
        <p:sp>
          <p:nvSpPr>
            <p:cNvPr id="5" name="object 5" descr=""/>
            <p:cNvSpPr/>
            <p:nvPr/>
          </p:nvSpPr>
          <p:spPr>
            <a:xfrm>
              <a:off x="2631059" y="1362455"/>
              <a:ext cx="13651230" cy="8143875"/>
            </a:xfrm>
            <a:custGeom>
              <a:avLst/>
              <a:gdLst/>
              <a:ahLst/>
              <a:cxnLst/>
              <a:rect l="l" t="t" r="r" b="b"/>
              <a:pathLst>
                <a:path w="13651230" h="8143875">
                  <a:moveTo>
                    <a:pt x="13650722" y="0"/>
                  </a:moveTo>
                  <a:lnTo>
                    <a:pt x="13634834" y="0"/>
                  </a:lnTo>
                  <a:lnTo>
                    <a:pt x="13416191" y="0"/>
                  </a:lnTo>
                  <a:lnTo>
                    <a:pt x="13416191" y="16065"/>
                  </a:lnTo>
                  <a:lnTo>
                    <a:pt x="13634834" y="16065"/>
                  </a:lnTo>
                  <a:lnTo>
                    <a:pt x="13634834" y="8127619"/>
                  </a:lnTo>
                  <a:lnTo>
                    <a:pt x="0" y="8127619"/>
                  </a:lnTo>
                  <a:lnTo>
                    <a:pt x="0" y="8143684"/>
                  </a:lnTo>
                  <a:lnTo>
                    <a:pt x="13634834" y="8143684"/>
                  </a:lnTo>
                  <a:lnTo>
                    <a:pt x="13650722" y="8143684"/>
                  </a:lnTo>
                  <a:lnTo>
                    <a:pt x="13650722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240731" y="1477642"/>
              <a:ext cx="13806805" cy="7799070"/>
            </a:xfrm>
            <a:custGeom>
              <a:avLst/>
              <a:gdLst/>
              <a:ahLst/>
              <a:cxnLst/>
              <a:rect l="l" t="t" r="r" b="b"/>
              <a:pathLst>
                <a:path w="13806805" h="7799070">
                  <a:moveTo>
                    <a:pt x="0" y="7798919"/>
                  </a:moveTo>
                  <a:lnTo>
                    <a:pt x="13806525" y="7798919"/>
                  </a:lnTo>
                  <a:lnTo>
                    <a:pt x="13806525" y="0"/>
                  </a:lnTo>
                  <a:lnTo>
                    <a:pt x="0" y="0"/>
                  </a:lnTo>
                  <a:lnTo>
                    <a:pt x="0" y="7798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24773" y="1425028"/>
              <a:ext cx="13837919" cy="7867650"/>
            </a:xfrm>
            <a:custGeom>
              <a:avLst/>
              <a:gdLst/>
              <a:ahLst/>
              <a:cxnLst/>
              <a:rect l="l" t="t" r="r" b="b"/>
              <a:pathLst>
                <a:path w="13837919" h="7867650">
                  <a:moveTo>
                    <a:pt x="13837374" y="0"/>
                  </a:moveTo>
                  <a:lnTo>
                    <a:pt x="13806538" y="0"/>
                  </a:lnTo>
                  <a:lnTo>
                    <a:pt x="13806538" y="7835557"/>
                  </a:lnTo>
                  <a:lnTo>
                    <a:pt x="31915" y="7835557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7867510"/>
                  </a:lnTo>
                  <a:lnTo>
                    <a:pt x="31915" y="7867510"/>
                  </a:lnTo>
                  <a:lnTo>
                    <a:pt x="13806538" y="7867510"/>
                  </a:lnTo>
                  <a:lnTo>
                    <a:pt x="13837374" y="7867510"/>
                  </a:lnTo>
                  <a:lnTo>
                    <a:pt x="1383737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40730" y="1010442"/>
              <a:ext cx="13806805" cy="467359"/>
            </a:xfrm>
            <a:custGeom>
              <a:avLst/>
              <a:gdLst/>
              <a:ahLst/>
              <a:cxnLst/>
              <a:rect l="l" t="t" r="r" b="b"/>
              <a:pathLst>
                <a:path w="13806805" h="467359">
                  <a:moveTo>
                    <a:pt x="13806525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3806525" y="0"/>
                  </a:lnTo>
                  <a:lnTo>
                    <a:pt x="13806525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24773" y="994498"/>
              <a:ext cx="13838555" cy="499109"/>
            </a:xfrm>
            <a:custGeom>
              <a:avLst/>
              <a:gdLst/>
              <a:ahLst/>
              <a:cxnLst/>
              <a:rect l="l" t="t" r="r" b="b"/>
              <a:pathLst>
                <a:path w="13838555" h="499109">
                  <a:moveTo>
                    <a:pt x="13838454" y="0"/>
                  </a:moveTo>
                  <a:lnTo>
                    <a:pt x="13806538" y="0"/>
                  </a:lnTo>
                  <a:lnTo>
                    <a:pt x="13806538" y="31915"/>
                  </a:lnTo>
                  <a:lnTo>
                    <a:pt x="13806538" y="467194"/>
                  </a:lnTo>
                  <a:lnTo>
                    <a:pt x="31915" y="467194"/>
                  </a:lnTo>
                  <a:lnTo>
                    <a:pt x="31915" y="31915"/>
                  </a:lnTo>
                  <a:lnTo>
                    <a:pt x="13806538" y="31915"/>
                  </a:lnTo>
                  <a:lnTo>
                    <a:pt x="13806538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10"/>
                  </a:lnTo>
                  <a:lnTo>
                    <a:pt x="31915" y="499110"/>
                  </a:lnTo>
                  <a:lnTo>
                    <a:pt x="13806538" y="499110"/>
                  </a:lnTo>
                  <a:lnTo>
                    <a:pt x="13838454" y="499110"/>
                  </a:lnTo>
                  <a:lnTo>
                    <a:pt x="1383845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7453" y="1152366"/>
              <a:ext cx="180974" cy="1809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246820" y="117547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78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31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861915" y="131445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58489" y="8462625"/>
              <a:ext cx="1497134" cy="79248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869815" marR="5080" indent="-3980815">
              <a:lnSpc>
                <a:spcPct val="108100"/>
              </a:lnSpc>
              <a:spcBef>
                <a:spcPts val="100"/>
              </a:spcBef>
            </a:pPr>
            <a:r>
              <a:rPr dirty="0"/>
              <a:t>CHƯƠNG</a:t>
            </a:r>
            <a:r>
              <a:rPr dirty="0" spc="380"/>
              <a:t> </a:t>
            </a:r>
            <a:r>
              <a:rPr dirty="0" spc="-790"/>
              <a:t>3:</a:t>
            </a:r>
            <a:r>
              <a:rPr dirty="0" spc="380"/>
              <a:t> </a:t>
            </a:r>
            <a:r>
              <a:rPr dirty="0" spc="-610"/>
              <a:t>THIẾT</a:t>
            </a:r>
            <a:r>
              <a:rPr dirty="0" spc="380"/>
              <a:t> </a:t>
            </a:r>
            <a:r>
              <a:rPr dirty="0" spc="-300"/>
              <a:t>KẾ</a:t>
            </a:r>
            <a:r>
              <a:rPr dirty="0" spc="380"/>
              <a:t> </a:t>
            </a:r>
            <a:r>
              <a:rPr dirty="0" spc="-409"/>
              <a:t>HỆ </a:t>
            </a:r>
            <a:r>
              <a:rPr dirty="0" spc="-290"/>
              <a:t>THỐNG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68747" y="931069"/>
              <a:ext cx="16358869" cy="430530"/>
            </a:xfrm>
            <a:custGeom>
              <a:avLst/>
              <a:gdLst/>
              <a:ahLst/>
              <a:cxnLst/>
              <a:rect l="l" t="t" r="r" b="b"/>
              <a:pathLst>
                <a:path w="16358869" h="430530">
                  <a:moveTo>
                    <a:pt x="0" y="430533"/>
                  </a:moveTo>
                  <a:lnTo>
                    <a:pt x="16358341" y="430533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430533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852790" y="915110"/>
            <a:ext cx="16390619" cy="499109"/>
            <a:chOff x="852790" y="915110"/>
            <a:chExt cx="16390619" cy="499109"/>
          </a:xfrm>
        </p:grpSpPr>
        <p:sp>
          <p:nvSpPr>
            <p:cNvPr id="6" name="object 6" descr=""/>
            <p:cNvSpPr/>
            <p:nvPr/>
          </p:nvSpPr>
          <p:spPr>
            <a:xfrm>
              <a:off x="852779" y="915110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4">
                  <a:moveTo>
                    <a:pt x="16390265" y="0"/>
                  </a:move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274" y="1072990"/>
              <a:ext cx="180974" cy="1809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426638" y="1096098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69" y="138430"/>
                  </a:lnTo>
                  <a:lnTo>
                    <a:pt x="21069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43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041765" y="123508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919009" y="1934479"/>
            <a:ext cx="10840085" cy="148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37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52790" y="1345646"/>
            <a:ext cx="16389985" cy="8403590"/>
            <a:chOff x="852790" y="1345646"/>
            <a:chExt cx="16389985" cy="8403590"/>
          </a:xfrm>
        </p:grpSpPr>
        <p:sp>
          <p:nvSpPr>
            <p:cNvPr id="12" name="object 12" descr=""/>
            <p:cNvSpPr/>
            <p:nvPr/>
          </p:nvSpPr>
          <p:spPr>
            <a:xfrm>
              <a:off x="868746" y="1361602"/>
              <a:ext cx="16358869" cy="8371840"/>
            </a:xfrm>
            <a:custGeom>
              <a:avLst/>
              <a:gdLst/>
              <a:ahLst/>
              <a:cxnLst/>
              <a:rect l="l" t="t" r="r" b="b"/>
              <a:pathLst>
                <a:path w="16358869" h="8371840">
                  <a:moveTo>
                    <a:pt x="16358341" y="8371423"/>
                  </a:moveTo>
                  <a:lnTo>
                    <a:pt x="0" y="8371423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837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52779" y="1345653"/>
              <a:ext cx="16389985" cy="8403590"/>
            </a:xfrm>
            <a:custGeom>
              <a:avLst/>
              <a:gdLst/>
              <a:ahLst/>
              <a:cxnLst/>
              <a:rect l="l" t="t" r="r" b="b"/>
              <a:pathLst>
                <a:path w="16389985" h="8403590">
                  <a:moveTo>
                    <a:pt x="16389617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8371433"/>
                  </a:lnTo>
                  <a:lnTo>
                    <a:pt x="31915" y="8371433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8403349"/>
                  </a:lnTo>
                  <a:lnTo>
                    <a:pt x="31915" y="8403349"/>
                  </a:lnTo>
                  <a:lnTo>
                    <a:pt x="16358350" y="8403349"/>
                  </a:lnTo>
                  <a:lnTo>
                    <a:pt x="16389617" y="8403349"/>
                  </a:lnTo>
                  <a:lnTo>
                    <a:pt x="1638961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334244" y="1344376"/>
            <a:ext cx="71247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Kiến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trúc</a:t>
            </a:r>
            <a:r>
              <a:rPr dirty="0" sz="6000" spc="5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hệ</a:t>
            </a:r>
            <a:r>
              <a:rPr dirty="0" sz="6000" spc="55">
                <a:solidFill>
                  <a:srgbClr val="3D386F"/>
                </a:solidFill>
              </a:rPr>
              <a:t> </a:t>
            </a:r>
            <a:r>
              <a:rPr dirty="0" sz="6000" spc="-10">
                <a:solidFill>
                  <a:srgbClr val="3D386F"/>
                </a:solidFill>
              </a:rPr>
              <a:t>thống</a:t>
            </a:r>
            <a:endParaRPr sz="6000"/>
          </a:p>
        </p:txBody>
      </p:sp>
      <p:grpSp>
        <p:nvGrpSpPr>
          <p:cNvPr id="15" name="object 15" descr=""/>
          <p:cNvGrpSpPr/>
          <p:nvPr/>
        </p:nvGrpSpPr>
        <p:grpSpPr>
          <a:xfrm>
            <a:off x="1956319" y="2781927"/>
            <a:ext cx="114300" cy="4410075"/>
            <a:chOff x="1956319" y="2781927"/>
            <a:chExt cx="114300" cy="4410075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6319" y="2781927"/>
              <a:ext cx="114300" cy="1143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3562977"/>
              <a:ext cx="114300" cy="1143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4734552"/>
              <a:ext cx="114300" cy="1143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5515602"/>
              <a:ext cx="114300" cy="1143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6296652"/>
              <a:ext cx="114300" cy="1143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7077702"/>
              <a:ext cx="114300" cy="114300"/>
            </a:xfrm>
            <a:prstGeom prst="rect">
              <a:avLst/>
            </a:prstGeom>
          </p:spPr>
        </p:pic>
      </p:grpSp>
      <p:sp>
        <p:nvSpPr>
          <p:cNvPr id="22" name="object 22" descr=""/>
          <p:cNvSpPr txBox="1"/>
          <p:nvPr/>
        </p:nvSpPr>
        <p:spPr>
          <a:xfrm>
            <a:off x="1715019" y="2626352"/>
            <a:ext cx="14052550" cy="5077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022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được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phát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theo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mô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hình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Client–Server,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gồm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5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thành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phần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chính: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Arial"/>
              <a:cs typeface="Arial"/>
            </a:endParaRPr>
          </a:p>
          <a:p>
            <a:pPr marL="643255">
              <a:lnSpc>
                <a:spcPct val="100000"/>
              </a:lnSpc>
            </a:pP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Client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(Frontend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–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NextJS):</a:t>
            </a:r>
            <a:endParaRPr sz="2400">
              <a:latin typeface="Arial"/>
              <a:cs typeface="Arial"/>
            </a:endParaRPr>
          </a:p>
          <a:p>
            <a:pPr marL="57658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Xây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70">
                <a:solidFill>
                  <a:srgbClr val="3D386F"/>
                </a:solidFill>
                <a:latin typeface="Arial"/>
                <a:cs typeface="Arial"/>
              </a:rPr>
              <a:t>dựng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giao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diện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bằng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NextJS,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tối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ưu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hiệu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45">
                <a:solidFill>
                  <a:srgbClr val="3D386F"/>
                </a:solidFill>
                <a:latin typeface="Arial"/>
                <a:cs typeface="Arial"/>
              </a:rPr>
              <a:t>SEO,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giao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tiếp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backend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qua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3D386F"/>
                </a:solidFill>
                <a:latin typeface="Arial"/>
                <a:cs typeface="Arial"/>
              </a:rPr>
              <a:t>RESTful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API.</a:t>
            </a:r>
            <a:endParaRPr sz="2400">
              <a:latin typeface="Arial"/>
              <a:cs typeface="Arial"/>
            </a:endParaRPr>
          </a:p>
          <a:p>
            <a:pPr marL="643255">
              <a:lnSpc>
                <a:spcPct val="100000"/>
              </a:lnSpc>
              <a:spcBef>
                <a:spcPts val="195"/>
              </a:spcBef>
            </a:pP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Server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(Backend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–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Node.js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420">
                <a:solidFill>
                  <a:srgbClr val="3D386F"/>
                </a:solidFill>
                <a:latin typeface="Arial"/>
                <a:cs typeface="Arial"/>
              </a:rPr>
              <a:t>+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Express):</a:t>
            </a:r>
            <a:endParaRPr sz="2400">
              <a:latin typeface="Arial"/>
              <a:cs typeface="Arial"/>
            </a:endParaRPr>
          </a:p>
          <a:p>
            <a:pPr marL="530225" marR="3609975" indent="45720">
              <a:lnSpc>
                <a:spcPct val="106800"/>
              </a:lnSpc>
            </a:pP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Xử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nghiệp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vụ,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mật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API,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sinh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Swagger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Docs,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hợp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CI/CD.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Cơ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sở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dữ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liệu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(MySQL):</a:t>
            </a:r>
            <a:endParaRPr sz="2400">
              <a:latin typeface="Arial"/>
              <a:cs typeface="Arial"/>
            </a:endParaRPr>
          </a:p>
          <a:p>
            <a:pPr marL="643255" marR="1847214" indent="-67310">
              <a:lnSpc>
                <a:spcPct val="106800"/>
              </a:lnSpc>
            </a:pP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Lưu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trữ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toàn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bộ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dữ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liệu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như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sản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phẩm,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hàng,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dùng,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quyền,... </a:t>
            </a:r>
            <a:r>
              <a:rPr dirty="0" sz="2400" spc="40">
                <a:solidFill>
                  <a:srgbClr val="3D386F"/>
                </a:solidFill>
                <a:latin typeface="Arial"/>
                <a:cs typeface="Arial"/>
              </a:rPr>
              <a:t>Docker:</a:t>
            </a:r>
            <a:endParaRPr sz="2400">
              <a:latin typeface="Arial"/>
              <a:cs typeface="Arial"/>
            </a:endParaRPr>
          </a:p>
          <a:p>
            <a:pPr marL="643255" marR="645795" indent="45720">
              <a:lnSpc>
                <a:spcPct val="106800"/>
              </a:lnSpc>
            </a:pP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Đóng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gói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frontend,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backend,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database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thành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container,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giúp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khai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đồng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nhất.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CI/CD</a:t>
            </a:r>
            <a:r>
              <a:rPr dirty="0" sz="2400" spc="3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(GitHub</a:t>
            </a:r>
            <a:r>
              <a:rPr dirty="0" sz="2400" spc="3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5">
                <a:solidFill>
                  <a:srgbClr val="3D386F"/>
                </a:solidFill>
                <a:latin typeface="Arial"/>
                <a:cs typeface="Arial"/>
              </a:rPr>
              <a:t>Actions):</a:t>
            </a:r>
            <a:endParaRPr sz="2400">
              <a:latin typeface="Arial"/>
              <a:cs typeface="Arial"/>
            </a:endParaRPr>
          </a:p>
          <a:p>
            <a:pPr marL="688975">
              <a:lnSpc>
                <a:spcPct val="100000"/>
              </a:lnSpc>
              <a:spcBef>
                <a:spcPts val="190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Tự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động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kiểm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thử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khai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backend/API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lên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Docker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contai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68747" y="931069"/>
            <a:ext cx="16358869" cy="430530"/>
          </a:xfrm>
          <a:custGeom>
            <a:avLst/>
            <a:gdLst/>
            <a:ahLst/>
            <a:cxnLst/>
            <a:rect l="l" t="t" r="r" b="b"/>
            <a:pathLst>
              <a:path w="16358869" h="430530">
                <a:moveTo>
                  <a:pt x="0" y="430533"/>
                </a:moveTo>
                <a:lnTo>
                  <a:pt x="16358341" y="430533"/>
                </a:lnTo>
                <a:lnTo>
                  <a:pt x="16358341" y="0"/>
                </a:lnTo>
                <a:lnTo>
                  <a:pt x="0" y="0"/>
                </a:lnTo>
                <a:lnTo>
                  <a:pt x="0" y="430533"/>
                </a:lnTo>
                <a:close/>
              </a:path>
            </a:pathLst>
          </a:custGeom>
          <a:solidFill>
            <a:srgbClr val="FFD88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52790" y="915110"/>
            <a:ext cx="16582390" cy="9080500"/>
            <a:chOff x="852790" y="915110"/>
            <a:chExt cx="16582390" cy="9080500"/>
          </a:xfrm>
        </p:grpSpPr>
        <p:sp>
          <p:nvSpPr>
            <p:cNvPr id="4" name="object 4" descr=""/>
            <p:cNvSpPr/>
            <p:nvPr/>
          </p:nvSpPr>
          <p:spPr>
            <a:xfrm>
              <a:off x="852779" y="915110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4">
                  <a:moveTo>
                    <a:pt x="16390265" y="0"/>
                  </a:move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376008"/>
                  </a:lnTo>
                  <a:lnTo>
                    <a:pt x="16390265" y="376008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37273" y="1072990"/>
              <a:ext cx="180974" cy="1809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426638" y="1096098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69" y="138430"/>
                  </a:lnTo>
                  <a:lnTo>
                    <a:pt x="21069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43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041765" y="123508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242999" y="1283080"/>
              <a:ext cx="16191865" cy="8712200"/>
            </a:xfrm>
            <a:custGeom>
              <a:avLst/>
              <a:gdLst/>
              <a:ahLst/>
              <a:cxnLst/>
              <a:rect l="l" t="t" r="r" b="b"/>
              <a:pathLst>
                <a:path w="16191865" h="8712200">
                  <a:moveTo>
                    <a:pt x="16191738" y="0"/>
                  </a:moveTo>
                  <a:lnTo>
                    <a:pt x="16176130" y="0"/>
                  </a:lnTo>
                  <a:lnTo>
                    <a:pt x="16065" y="0"/>
                  </a:lnTo>
                  <a:lnTo>
                    <a:pt x="0" y="0"/>
                  </a:lnTo>
                  <a:lnTo>
                    <a:pt x="0" y="78524"/>
                  </a:lnTo>
                  <a:lnTo>
                    <a:pt x="8039" y="78524"/>
                  </a:lnTo>
                  <a:lnTo>
                    <a:pt x="8039" y="8449945"/>
                  </a:lnTo>
                  <a:lnTo>
                    <a:pt x="0" y="8449945"/>
                  </a:lnTo>
                  <a:lnTo>
                    <a:pt x="0" y="8711921"/>
                  </a:lnTo>
                  <a:lnTo>
                    <a:pt x="16065" y="8711921"/>
                  </a:lnTo>
                  <a:lnTo>
                    <a:pt x="16176130" y="8711921"/>
                  </a:lnTo>
                  <a:lnTo>
                    <a:pt x="16191738" y="8711921"/>
                  </a:lnTo>
                  <a:lnTo>
                    <a:pt x="16191738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68746" y="1361602"/>
              <a:ext cx="16358869" cy="8371840"/>
            </a:xfrm>
            <a:custGeom>
              <a:avLst/>
              <a:gdLst/>
              <a:ahLst/>
              <a:cxnLst/>
              <a:rect l="l" t="t" r="r" b="b"/>
              <a:pathLst>
                <a:path w="16358869" h="8371840">
                  <a:moveTo>
                    <a:pt x="16358341" y="8371423"/>
                  </a:moveTo>
                  <a:lnTo>
                    <a:pt x="0" y="8371423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837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52779" y="1345653"/>
              <a:ext cx="16389985" cy="8403590"/>
            </a:xfrm>
            <a:custGeom>
              <a:avLst/>
              <a:gdLst/>
              <a:ahLst/>
              <a:cxnLst/>
              <a:rect l="l" t="t" r="r" b="b"/>
              <a:pathLst>
                <a:path w="16389985" h="8403590">
                  <a:moveTo>
                    <a:pt x="16389617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8371433"/>
                  </a:lnTo>
                  <a:lnTo>
                    <a:pt x="31915" y="8371433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8403349"/>
                  </a:lnTo>
                  <a:lnTo>
                    <a:pt x="31915" y="8403349"/>
                  </a:lnTo>
                  <a:lnTo>
                    <a:pt x="16358350" y="8403349"/>
                  </a:lnTo>
                  <a:lnTo>
                    <a:pt x="16389617" y="8403349"/>
                  </a:lnTo>
                  <a:lnTo>
                    <a:pt x="1638961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1746" y="3275776"/>
              <a:ext cx="9353549" cy="570545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04" y="2489212"/>
              <a:ext cx="114300" cy="11430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48375" y="1157220"/>
            <a:ext cx="11595100" cy="1567815"/>
          </a:xfrm>
          <a:prstGeom prst="rect"/>
        </p:spPr>
        <p:txBody>
          <a:bodyPr wrap="square" lIns="0" tIns="199390" rIns="0" bIns="0" rtlCol="0" vert="horz">
            <a:spAutoFit/>
          </a:bodyPr>
          <a:lstStyle/>
          <a:p>
            <a:pPr marL="3142615">
              <a:lnSpc>
                <a:spcPct val="100000"/>
              </a:lnSpc>
              <a:spcBef>
                <a:spcPts val="1570"/>
              </a:spcBef>
            </a:pPr>
            <a:r>
              <a:rPr dirty="0" sz="6000">
                <a:solidFill>
                  <a:srgbClr val="3D386F"/>
                </a:solidFill>
              </a:rPr>
              <a:t>Thiết</a:t>
            </a:r>
            <a:r>
              <a:rPr dirty="0" sz="6000" spc="20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200">
                <a:solidFill>
                  <a:srgbClr val="3D386F"/>
                </a:solidFill>
              </a:rPr>
              <a:t> </a:t>
            </a:r>
            <a:r>
              <a:rPr dirty="0" sz="6000" spc="310">
                <a:solidFill>
                  <a:srgbClr val="3D386F"/>
                </a:solidFill>
              </a:rPr>
              <a:t>cơ</a:t>
            </a:r>
            <a:r>
              <a:rPr dirty="0" sz="6000" spc="200">
                <a:solidFill>
                  <a:srgbClr val="3D386F"/>
                </a:solidFill>
              </a:rPr>
              <a:t> </a:t>
            </a:r>
            <a:r>
              <a:rPr dirty="0" sz="6000" spc="215">
                <a:solidFill>
                  <a:srgbClr val="3D386F"/>
                </a:solidFill>
              </a:rPr>
              <a:t>sở</a:t>
            </a:r>
            <a:r>
              <a:rPr dirty="0" sz="6000" spc="200">
                <a:solidFill>
                  <a:srgbClr val="3D386F"/>
                </a:solidFill>
              </a:rPr>
              <a:t> </a:t>
            </a:r>
            <a:r>
              <a:rPr dirty="0" sz="6000" spc="240">
                <a:solidFill>
                  <a:srgbClr val="3D386F"/>
                </a:solidFill>
              </a:rPr>
              <a:t>dữ</a:t>
            </a:r>
            <a:r>
              <a:rPr dirty="0" sz="6000" spc="200">
                <a:solidFill>
                  <a:srgbClr val="3D386F"/>
                </a:solidFill>
              </a:rPr>
              <a:t> </a:t>
            </a:r>
            <a:r>
              <a:rPr dirty="0" sz="6000" spc="-70">
                <a:solidFill>
                  <a:srgbClr val="3D386F"/>
                </a:solidFill>
              </a:rPr>
              <a:t>liệu</a:t>
            </a:r>
            <a:endParaRPr sz="6000"/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Mô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hình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thể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-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quan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(ERD)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934479"/>
            <a:ext cx="10840085" cy="148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37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3121669"/>
              <a:ext cx="11296649" cy="43624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03093" y="4968574"/>
              <a:ext cx="11296649" cy="49339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36345" y="749019"/>
            <a:ext cx="46005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Thiết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 spc="-385">
                <a:solidFill>
                  <a:srgbClr val="3D386F"/>
                </a:solidFill>
              </a:rPr>
              <a:t>API</a:t>
            </a:r>
            <a:endParaRPr sz="6000"/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779683" y="1671101"/>
            <a:ext cx="9292590" cy="128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105">
              <a:lnSpc>
                <a:spcPct val="100000"/>
              </a:lnSpc>
              <a:spcBef>
                <a:spcPts val="100"/>
              </a:spcBef>
            </a:pP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Đăng</a:t>
            </a:r>
            <a:r>
              <a:rPr dirty="0" sz="3800" spc="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nhập</a:t>
            </a:r>
            <a:r>
              <a:rPr dirty="0" sz="38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75" b="1">
                <a:solidFill>
                  <a:srgbClr val="3D386F"/>
                </a:solidFill>
                <a:latin typeface="Tahoma"/>
                <a:cs typeface="Tahoma"/>
              </a:rPr>
              <a:t>người</a:t>
            </a:r>
            <a:r>
              <a:rPr dirty="0" sz="38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20" b="1">
                <a:solidFill>
                  <a:srgbClr val="3D386F"/>
                </a:solidFill>
                <a:latin typeface="Tahoma"/>
                <a:cs typeface="Tahoma"/>
              </a:rPr>
              <a:t>dùng</a:t>
            </a: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Parameters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đăng</a:t>
            </a:r>
            <a:r>
              <a:rPr dirty="0" sz="2400" spc="2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nhập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thành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công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400" spc="2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admin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84992" y="243363"/>
            <a:ext cx="16358869" cy="467359"/>
          </a:xfrm>
          <a:custGeom>
            <a:avLst/>
            <a:gdLst/>
            <a:ahLst/>
            <a:cxnLst/>
            <a:rect l="l" t="t" r="r" b="b"/>
            <a:pathLst>
              <a:path w="16358869" h="467359">
                <a:moveTo>
                  <a:pt x="16358341" y="467200"/>
                </a:moveTo>
                <a:lnTo>
                  <a:pt x="0" y="467200"/>
                </a:lnTo>
                <a:lnTo>
                  <a:pt x="0" y="0"/>
                </a:lnTo>
                <a:lnTo>
                  <a:pt x="16358341" y="0"/>
                </a:lnTo>
                <a:lnTo>
                  <a:pt x="16358341" y="467200"/>
                </a:lnTo>
                <a:close/>
              </a:path>
            </a:pathLst>
          </a:custGeom>
          <a:solidFill>
            <a:srgbClr val="FFD88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69033" y="227405"/>
            <a:ext cx="16390619" cy="499109"/>
            <a:chOff x="869033" y="227405"/>
            <a:chExt cx="16390619" cy="499109"/>
          </a:xfrm>
        </p:grpSpPr>
        <p:sp>
          <p:nvSpPr>
            <p:cNvPr id="4" name="object 4" descr=""/>
            <p:cNvSpPr/>
            <p:nvPr/>
          </p:nvSpPr>
          <p:spPr>
            <a:xfrm>
              <a:off x="869022" y="227405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5">
                  <a:moveTo>
                    <a:pt x="16390265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467207"/>
                  </a:lnTo>
                  <a:lnTo>
                    <a:pt x="31915" y="467207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16358362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53519" y="385285"/>
              <a:ext cx="180974" cy="1809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442893" y="40839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20">
                  <a:moveTo>
                    <a:pt x="194678" y="0"/>
                  </a:moveTo>
                  <a:lnTo>
                    <a:pt x="173482" y="0"/>
                  </a:lnTo>
                  <a:lnTo>
                    <a:pt x="173482" y="21590"/>
                  </a:lnTo>
                  <a:lnTo>
                    <a:pt x="173482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82" y="21590"/>
                  </a:lnTo>
                  <a:lnTo>
                    <a:pt x="173482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43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058011" y="547379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919009" y="1934479"/>
            <a:ext cx="10840085" cy="148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37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10" name="object 10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6334" y="2246704"/>
              <a:ext cx="11296649" cy="635316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0397" y="4904567"/>
              <a:ext cx="11296649" cy="502919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263634" y="668057"/>
            <a:ext cx="11029950" cy="1419225"/>
          </a:xfrm>
          <a:prstGeom prst="rect"/>
        </p:spPr>
        <p:txBody>
          <a:bodyPr wrap="square" lIns="0" tIns="93345" rIns="0" bIns="0" rtlCol="0" vert="horz">
            <a:spAutoFit/>
          </a:bodyPr>
          <a:lstStyle/>
          <a:p>
            <a:pPr marL="5185410">
              <a:lnSpc>
                <a:spcPct val="100000"/>
              </a:lnSpc>
              <a:spcBef>
                <a:spcPts val="735"/>
              </a:spcBef>
            </a:pPr>
            <a:r>
              <a:rPr dirty="0" sz="6000">
                <a:solidFill>
                  <a:srgbClr val="3D386F"/>
                </a:solidFill>
              </a:rPr>
              <a:t>Thiết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 spc="-385">
                <a:solidFill>
                  <a:srgbClr val="3D386F"/>
                </a:solidFill>
              </a:rPr>
              <a:t>API</a:t>
            </a:r>
            <a:endParaRPr sz="6000"/>
          </a:p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dirty="0" sz="2400" b="0">
                <a:solidFill>
                  <a:srgbClr val="3D386F"/>
                </a:solidFill>
                <a:latin typeface="Arial"/>
                <a:cs typeface="Arial"/>
              </a:rPr>
              <a:t>Paramesters</a:t>
            </a:r>
            <a:r>
              <a:rPr dirty="0" sz="2400" spc="265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 b="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65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 b="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265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b="0">
                <a:solidFill>
                  <a:srgbClr val="3D386F"/>
                </a:solidFill>
                <a:latin typeface="Arial"/>
                <a:cs typeface="Arial"/>
              </a:rPr>
              <a:t>sau</a:t>
            </a:r>
            <a:r>
              <a:rPr dirty="0" sz="2400" spc="270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 b="0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265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 b="0">
                <a:solidFill>
                  <a:srgbClr val="3D386F"/>
                </a:solidFill>
                <a:latin typeface="Arial"/>
                <a:cs typeface="Arial"/>
              </a:rPr>
              <a:t>đăng</a:t>
            </a:r>
            <a:r>
              <a:rPr dirty="0" sz="2400" spc="265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 b="0">
                <a:solidFill>
                  <a:srgbClr val="3D386F"/>
                </a:solidFill>
                <a:latin typeface="Arial"/>
                <a:cs typeface="Arial"/>
              </a:rPr>
              <a:t>nhập</a:t>
            </a:r>
            <a:r>
              <a:rPr dirty="0" sz="2400" spc="270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 b="0">
                <a:solidFill>
                  <a:srgbClr val="3D386F"/>
                </a:solidFill>
                <a:latin typeface="Arial"/>
                <a:cs typeface="Arial"/>
              </a:rPr>
              <a:t>thành</a:t>
            </a:r>
            <a:r>
              <a:rPr dirty="0" sz="2400" spc="265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 b="0">
                <a:solidFill>
                  <a:srgbClr val="3D386F"/>
                </a:solidFill>
                <a:latin typeface="Arial"/>
                <a:cs typeface="Arial"/>
              </a:rPr>
              <a:t>công</a:t>
            </a:r>
            <a:r>
              <a:rPr dirty="0" sz="2400" spc="265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 b="0">
                <a:solidFill>
                  <a:srgbClr val="3D386F"/>
                </a:solidFill>
                <a:latin typeface="Arial"/>
                <a:cs typeface="Arial"/>
              </a:rPr>
              <a:t>phía</a:t>
            </a:r>
            <a:r>
              <a:rPr dirty="0" sz="2400" spc="270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 b="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400" spc="265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 b="0">
                <a:solidFill>
                  <a:srgbClr val="3D386F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934479"/>
            <a:ext cx="10840085" cy="148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37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1601" y="3121669"/>
              <a:ext cx="11239499" cy="49720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6506" y="7248113"/>
              <a:ext cx="11239499" cy="272414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36345" y="749019"/>
            <a:ext cx="46005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Thiết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 spc="-385">
                <a:solidFill>
                  <a:srgbClr val="3D386F"/>
                </a:solidFill>
              </a:rPr>
              <a:t>API</a:t>
            </a:r>
            <a:endParaRPr sz="6000"/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845590" y="1671101"/>
            <a:ext cx="8974455" cy="128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Đặt</a:t>
            </a:r>
            <a:r>
              <a:rPr dirty="0" sz="38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hàng</a:t>
            </a:r>
            <a:r>
              <a:rPr dirty="0" sz="38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và</a:t>
            </a:r>
            <a:r>
              <a:rPr dirty="0" sz="38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quản</a:t>
            </a:r>
            <a:r>
              <a:rPr dirty="0" sz="38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lý</a:t>
            </a:r>
            <a:r>
              <a:rPr dirty="0" sz="38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130" b="1">
                <a:solidFill>
                  <a:srgbClr val="3D386F"/>
                </a:solidFill>
                <a:latin typeface="Tahoma"/>
                <a:cs typeface="Tahoma"/>
              </a:rPr>
              <a:t>đơn</a:t>
            </a:r>
            <a:r>
              <a:rPr dirty="0" sz="38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20" b="1">
                <a:solidFill>
                  <a:srgbClr val="3D386F"/>
                </a:solidFill>
                <a:latin typeface="Tahoma"/>
                <a:cs typeface="Tahoma"/>
              </a:rPr>
              <a:t>hàng</a:t>
            </a:r>
            <a:endParaRPr sz="3800">
              <a:latin typeface="Tahoma"/>
              <a:cs typeface="Tahoma"/>
            </a:endParaRPr>
          </a:p>
          <a:p>
            <a:pPr marL="198755">
              <a:lnSpc>
                <a:spcPct val="100000"/>
              </a:lnSpc>
              <a:spcBef>
                <a:spcPts val="247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Parameters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đặt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934479"/>
            <a:ext cx="10840085" cy="148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37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2736" y="3534430"/>
              <a:ext cx="11239499" cy="37337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88274" y="6948891"/>
              <a:ext cx="11239499" cy="302894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436345" y="749019"/>
            <a:ext cx="46005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Thiết</a:t>
            </a:r>
            <a:r>
              <a:rPr dirty="0" sz="60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kế</a:t>
            </a:r>
            <a:r>
              <a:rPr dirty="0" sz="60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-385" b="1">
                <a:solidFill>
                  <a:srgbClr val="3D386F"/>
                </a:solidFill>
                <a:latin typeface="Tahoma"/>
                <a:cs typeface="Tahoma"/>
              </a:rPr>
              <a:t>API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698780" y="1671101"/>
            <a:ext cx="6326505" cy="128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9385">
              <a:lnSpc>
                <a:spcPct val="100000"/>
              </a:lnSpc>
              <a:spcBef>
                <a:spcPts val="100"/>
              </a:spcBef>
            </a:pP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Hủy</a:t>
            </a:r>
            <a:r>
              <a:rPr dirty="0" sz="3800" spc="11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130" b="1">
                <a:solidFill>
                  <a:srgbClr val="3D386F"/>
                </a:solidFill>
                <a:latin typeface="Tahoma"/>
                <a:cs typeface="Tahoma"/>
              </a:rPr>
              <a:t>đơn</a:t>
            </a:r>
            <a:r>
              <a:rPr dirty="0" sz="3800" spc="114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20" b="1">
                <a:solidFill>
                  <a:srgbClr val="3D386F"/>
                </a:solidFill>
                <a:latin typeface="Tahoma"/>
                <a:cs typeface="Tahoma"/>
              </a:rPr>
              <a:t>hàng</a:t>
            </a: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Parameters</a:t>
            </a:r>
            <a:r>
              <a:rPr dirty="0" sz="2400" spc="2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3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2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hủy</a:t>
            </a:r>
            <a:r>
              <a:rPr dirty="0" sz="2400" spc="3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400" spc="2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934479"/>
            <a:ext cx="10840085" cy="148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37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3121669"/>
              <a:ext cx="11239499" cy="531494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71057" y="6151107"/>
              <a:ext cx="11239499" cy="381954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436345" y="749019"/>
            <a:ext cx="46005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Thiết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 spc="-385">
                <a:solidFill>
                  <a:srgbClr val="3D386F"/>
                </a:solidFill>
              </a:rPr>
              <a:t>API</a:t>
            </a:r>
            <a:endParaRPr sz="6000"/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706393" y="1671101"/>
            <a:ext cx="6423660" cy="128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1765">
              <a:lnSpc>
                <a:spcPct val="100000"/>
              </a:lnSpc>
              <a:spcBef>
                <a:spcPts val="100"/>
              </a:spcBef>
            </a:pP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Xem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chi</a:t>
            </a:r>
            <a:r>
              <a:rPr dirty="0" sz="38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tiết</a:t>
            </a:r>
            <a:r>
              <a:rPr dirty="0" sz="38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130" b="1">
                <a:solidFill>
                  <a:srgbClr val="3D386F"/>
                </a:solidFill>
                <a:latin typeface="Tahoma"/>
                <a:cs typeface="Tahoma"/>
              </a:rPr>
              <a:t>đơn</a:t>
            </a:r>
            <a:r>
              <a:rPr dirty="0" sz="38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20" b="1">
                <a:solidFill>
                  <a:srgbClr val="3D386F"/>
                </a:solidFill>
                <a:latin typeface="Tahoma"/>
                <a:cs typeface="Tahoma"/>
              </a:rPr>
              <a:t>hàng</a:t>
            </a: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Parameters</a:t>
            </a:r>
            <a:r>
              <a:rPr dirty="0" sz="2400" spc="2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3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2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400" spc="3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400" spc="2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934479"/>
            <a:ext cx="10840085" cy="148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37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7268" y="3283092"/>
              <a:ext cx="8477249" cy="58388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36345" y="749019"/>
            <a:ext cx="46005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Thiết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 spc="-385">
                <a:solidFill>
                  <a:srgbClr val="3D386F"/>
                </a:solidFill>
              </a:rPr>
              <a:t>API</a:t>
            </a:r>
            <a:endParaRPr sz="60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205368" y="1671101"/>
            <a:ext cx="12391390" cy="1201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83870">
              <a:lnSpc>
                <a:spcPct val="100000"/>
              </a:lnSpc>
              <a:spcBef>
                <a:spcPts val="100"/>
              </a:spcBef>
            </a:pPr>
            <a:r>
              <a:rPr dirty="0" sz="3800" spc="-100" b="1">
                <a:solidFill>
                  <a:srgbClr val="3D386F"/>
                </a:solidFill>
                <a:latin typeface="Tahoma"/>
                <a:cs typeface="Tahoma"/>
              </a:rPr>
              <a:t>Paramester</a:t>
            </a:r>
            <a:r>
              <a:rPr dirty="0" sz="3800" spc="2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và</a:t>
            </a:r>
            <a:r>
              <a:rPr dirty="0" sz="3800" spc="2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response</a:t>
            </a:r>
            <a:r>
              <a:rPr dirty="0" sz="3800" spc="2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khi</a:t>
            </a:r>
            <a:r>
              <a:rPr dirty="0" sz="3800" spc="3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xem</a:t>
            </a:r>
            <a:r>
              <a:rPr dirty="0" sz="3800" spc="2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thông</a:t>
            </a:r>
            <a:r>
              <a:rPr dirty="0" sz="3800" spc="2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tin</a:t>
            </a:r>
            <a:r>
              <a:rPr dirty="0" sz="3800" spc="3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10" b="1">
                <a:solidFill>
                  <a:srgbClr val="3D386F"/>
                </a:solidFill>
                <a:latin typeface="Tahoma"/>
                <a:cs typeface="Tahoma"/>
              </a:rPr>
              <a:t>profile</a:t>
            </a: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Parameters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cập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nhật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trạng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thái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922605"/>
            <a:ext cx="10840085" cy="149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46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2871" y="3302416"/>
              <a:ext cx="8705849" cy="57911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36345" y="749019"/>
            <a:ext cx="46005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Thiết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 spc="-385">
                <a:solidFill>
                  <a:srgbClr val="3D386F"/>
                </a:solidFill>
              </a:rPr>
              <a:t>API</a:t>
            </a:r>
            <a:endParaRPr sz="60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87044" y="1671101"/>
            <a:ext cx="8176895" cy="128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1195">
              <a:lnSpc>
                <a:spcPct val="100000"/>
              </a:lnSpc>
              <a:spcBef>
                <a:spcPts val="100"/>
              </a:spcBef>
            </a:pPr>
            <a:r>
              <a:rPr dirty="0" sz="3800" spc="-20" b="1">
                <a:solidFill>
                  <a:srgbClr val="3D386F"/>
                </a:solidFill>
                <a:latin typeface="Tahoma"/>
                <a:cs typeface="Tahoma"/>
              </a:rPr>
              <a:t>Thêm</a:t>
            </a:r>
            <a:r>
              <a:rPr dirty="0" sz="3800" spc="-1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sản</a:t>
            </a:r>
            <a:r>
              <a:rPr dirty="0" sz="3800" spc="-1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phẩm</a:t>
            </a:r>
            <a:r>
              <a:rPr dirty="0" sz="3800" spc="-1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55" b="1">
                <a:solidFill>
                  <a:srgbClr val="3D386F"/>
                </a:solidFill>
                <a:latin typeface="Tahoma"/>
                <a:cs typeface="Tahoma"/>
              </a:rPr>
              <a:t>mới(chỉ</a:t>
            </a:r>
            <a:r>
              <a:rPr dirty="0" sz="3800" spc="-1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80" b="1">
                <a:solidFill>
                  <a:srgbClr val="3D386F"/>
                </a:solidFill>
                <a:latin typeface="Tahoma"/>
                <a:cs typeface="Tahoma"/>
              </a:rPr>
              <a:t>admin)</a:t>
            </a: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.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Paramester</a:t>
            </a:r>
            <a:r>
              <a:rPr dirty="0" sz="2400" spc="2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2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thêm</a:t>
            </a:r>
            <a:r>
              <a:rPr dirty="0" sz="2400" spc="2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sản</a:t>
            </a:r>
            <a:r>
              <a:rPr dirty="0" sz="2400" spc="2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phẩm</a:t>
            </a:r>
            <a:r>
              <a:rPr dirty="0" sz="2400" spc="2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3D386F"/>
                </a:solidFill>
                <a:latin typeface="Arial"/>
                <a:cs typeface="Arial"/>
              </a:rPr>
              <a:t>mới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623023" y="1370482"/>
              <a:ext cx="13651230" cy="8128000"/>
            </a:xfrm>
            <a:custGeom>
              <a:avLst/>
              <a:gdLst/>
              <a:ahLst/>
              <a:cxnLst/>
              <a:rect l="l" t="t" r="r" b="b"/>
              <a:pathLst>
                <a:path w="13651230" h="8128000">
                  <a:moveTo>
                    <a:pt x="13650894" y="8127613"/>
                  </a:moveTo>
                  <a:lnTo>
                    <a:pt x="0" y="8127613"/>
                  </a:lnTo>
                  <a:lnTo>
                    <a:pt x="0" y="0"/>
                  </a:lnTo>
                  <a:lnTo>
                    <a:pt x="13650894" y="0"/>
                  </a:lnTo>
                  <a:lnTo>
                    <a:pt x="13650894" y="8127613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2614988" y="9276562"/>
            <a:ext cx="16510" cy="229870"/>
          </a:xfrm>
          <a:custGeom>
            <a:avLst/>
            <a:gdLst/>
            <a:ahLst/>
            <a:cxnLst/>
            <a:rect l="l" t="t" r="r" b="b"/>
            <a:pathLst>
              <a:path w="16510" h="229870">
                <a:moveTo>
                  <a:pt x="0" y="229570"/>
                </a:moveTo>
                <a:lnTo>
                  <a:pt x="16072" y="229570"/>
                </a:lnTo>
                <a:lnTo>
                  <a:pt x="16072" y="0"/>
                </a:lnTo>
                <a:lnTo>
                  <a:pt x="0" y="0"/>
                </a:lnTo>
                <a:lnTo>
                  <a:pt x="0" y="229570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2224774" y="994486"/>
            <a:ext cx="14057630" cy="8512175"/>
            <a:chOff x="2224774" y="994486"/>
            <a:chExt cx="14057630" cy="8512175"/>
          </a:xfrm>
        </p:grpSpPr>
        <p:sp>
          <p:nvSpPr>
            <p:cNvPr id="7" name="object 7" descr=""/>
            <p:cNvSpPr/>
            <p:nvPr/>
          </p:nvSpPr>
          <p:spPr>
            <a:xfrm>
              <a:off x="2631059" y="1362455"/>
              <a:ext cx="13651230" cy="8143875"/>
            </a:xfrm>
            <a:custGeom>
              <a:avLst/>
              <a:gdLst/>
              <a:ahLst/>
              <a:cxnLst/>
              <a:rect l="l" t="t" r="r" b="b"/>
              <a:pathLst>
                <a:path w="13651230" h="8143875">
                  <a:moveTo>
                    <a:pt x="13650722" y="0"/>
                  </a:moveTo>
                  <a:lnTo>
                    <a:pt x="13634834" y="0"/>
                  </a:lnTo>
                  <a:lnTo>
                    <a:pt x="13416191" y="0"/>
                  </a:lnTo>
                  <a:lnTo>
                    <a:pt x="13416191" y="16065"/>
                  </a:lnTo>
                  <a:lnTo>
                    <a:pt x="13634834" y="16065"/>
                  </a:lnTo>
                  <a:lnTo>
                    <a:pt x="13634834" y="8127619"/>
                  </a:lnTo>
                  <a:lnTo>
                    <a:pt x="0" y="8127619"/>
                  </a:lnTo>
                  <a:lnTo>
                    <a:pt x="0" y="8143684"/>
                  </a:lnTo>
                  <a:lnTo>
                    <a:pt x="13634834" y="8143684"/>
                  </a:lnTo>
                  <a:lnTo>
                    <a:pt x="13650722" y="8143684"/>
                  </a:lnTo>
                  <a:lnTo>
                    <a:pt x="13650722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40731" y="1477642"/>
              <a:ext cx="13806805" cy="7799070"/>
            </a:xfrm>
            <a:custGeom>
              <a:avLst/>
              <a:gdLst/>
              <a:ahLst/>
              <a:cxnLst/>
              <a:rect l="l" t="t" r="r" b="b"/>
              <a:pathLst>
                <a:path w="13806805" h="7799070">
                  <a:moveTo>
                    <a:pt x="0" y="7798919"/>
                  </a:moveTo>
                  <a:lnTo>
                    <a:pt x="13806525" y="7798919"/>
                  </a:lnTo>
                  <a:lnTo>
                    <a:pt x="13806525" y="0"/>
                  </a:lnTo>
                  <a:lnTo>
                    <a:pt x="0" y="0"/>
                  </a:lnTo>
                  <a:lnTo>
                    <a:pt x="0" y="7798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24773" y="1425028"/>
              <a:ext cx="13837919" cy="7867650"/>
            </a:xfrm>
            <a:custGeom>
              <a:avLst/>
              <a:gdLst/>
              <a:ahLst/>
              <a:cxnLst/>
              <a:rect l="l" t="t" r="r" b="b"/>
              <a:pathLst>
                <a:path w="13837919" h="7867650">
                  <a:moveTo>
                    <a:pt x="13837374" y="0"/>
                  </a:moveTo>
                  <a:lnTo>
                    <a:pt x="13806538" y="0"/>
                  </a:lnTo>
                  <a:lnTo>
                    <a:pt x="13806538" y="7835557"/>
                  </a:lnTo>
                  <a:lnTo>
                    <a:pt x="31915" y="7835557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7867510"/>
                  </a:lnTo>
                  <a:lnTo>
                    <a:pt x="31915" y="7867510"/>
                  </a:lnTo>
                  <a:lnTo>
                    <a:pt x="13806538" y="7867510"/>
                  </a:lnTo>
                  <a:lnTo>
                    <a:pt x="13837374" y="7867510"/>
                  </a:lnTo>
                  <a:lnTo>
                    <a:pt x="1383737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240730" y="1010442"/>
              <a:ext cx="13806805" cy="467359"/>
            </a:xfrm>
            <a:custGeom>
              <a:avLst/>
              <a:gdLst/>
              <a:ahLst/>
              <a:cxnLst/>
              <a:rect l="l" t="t" r="r" b="b"/>
              <a:pathLst>
                <a:path w="13806805" h="467359">
                  <a:moveTo>
                    <a:pt x="13806525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3806525" y="0"/>
                  </a:lnTo>
                  <a:lnTo>
                    <a:pt x="13806525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24773" y="994498"/>
              <a:ext cx="13838555" cy="499109"/>
            </a:xfrm>
            <a:custGeom>
              <a:avLst/>
              <a:gdLst/>
              <a:ahLst/>
              <a:cxnLst/>
              <a:rect l="l" t="t" r="r" b="b"/>
              <a:pathLst>
                <a:path w="13838555" h="499109">
                  <a:moveTo>
                    <a:pt x="13838454" y="0"/>
                  </a:moveTo>
                  <a:lnTo>
                    <a:pt x="13806538" y="0"/>
                  </a:lnTo>
                  <a:lnTo>
                    <a:pt x="13806538" y="31915"/>
                  </a:lnTo>
                  <a:lnTo>
                    <a:pt x="13806538" y="467194"/>
                  </a:lnTo>
                  <a:lnTo>
                    <a:pt x="31915" y="467194"/>
                  </a:lnTo>
                  <a:lnTo>
                    <a:pt x="31915" y="31915"/>
                  </a:lnTo>
                  <a:lnTo>
                    <a:pt x="13806538" y="31915"/>
                  </a:lnTo>
                  <a:lnTo>
                    <a:pt x="13806538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10"/>
                  </a:lnTo>
                  <a:lnTo>
                    <a:pt x="31915" y="499110"/>
                  </a:lnTo>
                  <a:lnTo>
                    <a:pt x="13806538" y="499110"/>
                  </a:lnTo>
                  <a:lnTo>
                    <a:pt x="13838454" y="499110"/>
                  </a:lnTo>
                  <a:lnTo>
                    <a:pt x="1383845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7453" y="1152366"/>
              <a:ext cx="180974" cy="18097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5246820" y="117547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78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31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861915" y="131445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58489" y="8462625"/>
              <a:ext cx="1497134" cy="79248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425446" y="1863900"/>
            <a:ext cx="8976360" cy="1153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THÀNH</a:t>
            </a:r>
            <a:r>
              <a:rPr dirty="0" spc="-10"/>
              <a:t> </a:t>
            </a:r>
            <a:r>
              <a:rPr dirty="0" spc="-495"/>
              <a:t>VIÊN</a:t>
            </a:r>
            <a:r>
              <a:rPr dirty="0" spc="-5"/>
              <a:t> </a:t>
            </a:r>
            <a:r>
              <a:rPr dirty="0" spc="-310"/>
              <a:t>NHÓM</a:t>
            </a:r>
          </a:p>
        </p:txBody>
      </p:sp>
      <p:sp>
        <p:nvSpPr>
          <p:cNvPr id="17" name="object 17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Đào</a:t>
            </a:r>
            <a:r>
              <a:rPr dirty="0" spc="225"/>
              <a:t> </a:t>
            </a:r>
            <a:r>
              <a:rPr dirty="0"/>
              <a:t>Công</a:t>
            </a:r>
            <a:r>
              <a:rPr dirty="0" spc="229"/>
              <a:t> </a:t>
            </a:r>
            <a:r>
              <a:rPr dirty="0"/>
              <a:t>Duy</a:t>
            </a:r>
            <a:r>
              <a:rPr dirty="0" spc="229"/>
              <a:t> </a:t>
            </a:r>
            <a:r>
              <a:rPr dirty="0"/>
              <a:t>(110122058</a:t>
            </a:r>
            <a:r>
              <a:rPr dirty="0" spc="229"/>
              <a:t> </a:t>
            </a:r>
            <a:r>
              <a:rPr dirty="0" spc="490"/>
              <a:t>–</a:t>
            </a:r>
            <a:r>
              <a:rPr dirty="0" spc="229"/>
              <a:t> </a:t>
            </a:r>
            <a:r>
              <a:rPr dirty="0" spc="-320"/>
              <a:t>D</a:t>
            </a:r>
            <a:r>
              <a:rPr dirty="0" spc="5"/>
              <a:t>A22</a:t>
            </a:r>
            <a:r>
              <a:rPr dirty="0" spc="180"/>
              <a:t>T</a:t>
            </a:r>
            <a:r>
              <a:rPr dirty="0"/>
              <a:t>TD</a:t>
            </a:r>
            <a:r>
              <a:rPr dirty="0" spc="10"/>
              <a:t>)</a:t>
            </a:r>
          </a:p>
          <a:p>
            <a:pPr algn="ctr" marL="12700" marR="5080">
              <a:lnSpc>
                <a:spcPct val="214299"/>
              </a:lnSpc>
            </a:pPr>
            <a:r>
              <a:rPr dirty="0" spc="50"/>
              <a:t>Nguyễn</a:t>
            </a:r>
            <a:r>
              <a:rPr dirty="0" spc="170"/>
              <a:t> </a:t>
            </a:r>
            <a:r>
              <a:rPr dirty="0"/>
              <a:t>Phi</a:t>
            </a:r>
            <a:r>
              <a:rPr dirty="0" spc="175"/>
              <a:t> </a:t>
            </a:r>
            <a:r>
              <a:rPr dirty="0" spc="65"/>
              <a:t>Hùng</a:t>
            </a:r>
            <a:r>
              <a:rPr dirty="0" spc="175"/>
              <a:t> </a:t>
            </a:r>
            <a:r>
              <a:rPr dirty="0" spc="-20"/>
              <a:t>(110122079</a:t>
            </a:r>
            <a:r>
              <a:rPr dirty="0" spc="175"/>
              <a:t> </a:t>
            </a:r>
            <a:r>
              <a:rPr dirty="0" spc="490"/>
              <a:t>–</a:t>
            </a:r>
            <a:r>
              <a:rPr dirty="0" spc="175"/>
              <a:t> </a:t>
            </a:r>
            <a:r>
              <a:rPr dirty="0" spc="-320"/>
              <a:t>D</a:t>
            </a:r>
            <a:r>
              <a:rPr dirty="0" spc="5"/>
              <a:t>A22</a:t>
            </a:r>
            <a:r>
              <a:rPr dirty="0" spc="180"/>
              <a:t>T</a:t>
            </a:r>
            <a:r>
              <a:rPr dirty="0"/>
              <a:t>TD</a:t>
            </a:r>
            <a:r>
              <a:rPr dirty="0" spc="10"/>
              <a:t>)</a:t>
            </a:r>
            <a:r>
              <a:rPr dirty="0" spc="-15"/>
              <a:t> </a:t>
            </a:r>
            <a:r>
              <a:rPr dirty="0" spc="-45"/>
              <a:t>Trầm</a:t>
            </a:r>
            <a:r>
              <a:rPr dirty="0" spc="-25"/>
              <a:t> </a:t>
            </a:r>
            <a:r>
              <a:rPr dirty="0" spc="-390"/>
              <a:t>T</a:t>
            </a:r>
            <a:r>
              <a:rPr dirty="0" spc="190"/>
              <a:t>ấ</a:t>
            </a:r>
            <a:r>
              <a:rPr dirty="0" spc="195"/>
              <a:t>n</a:t>
            </a:r>
            <a:r>
              <a:rPr dirty="0" spc="-20"/>
              <a:t> </a:t>
            </a:r>
            <a:r>
              <a:rPr dirty="0"/>
              <a:t>Khá</a:t>
            </a:r>
            <a:r>
              <a:rPr dirty="0" spc="-30"/>
              <a:t> </a:t>
            </a:r>
            <a:r>
              <a:rPr dirty="0" spc="-20"/>
              <a:t>(110122087 </a:t>
            </a:r>
            <a:r>
              <a:rPr dirty="0" spc="490"/>
              <a:t>–</a:t>
            </a:r>
            <a:r>
              <a:rPr dirty="0" spc="-25"/>
              <a:t> </a:t>
            </a:r>
            <a:r>
              <a:rPr dirty="0" spc="-320"/>
              <a:t>D</a:t>
            </a:r>
            <a:r>
              <a:rPr dirty="0" spc="5"/>
              <a:t>A22</a:t>
            </a:r>
            <a:r>
              <a:rPr dirty="0" spc="180"/>
              <a:t>T</a:t>
            </a:r>
            <a:r>
              <a:rPr dirty="0"/>
              <a:t>TD</a:t>
            </a:r>
            <a:r>
              <a:rPr dirty="0" spc="10"/>
              <a:t>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922605"/>
            <a:ext cx="10840085" cy="149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46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5245" y="3439180"/>
              <a:ext cx="11239499" cy="61817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36345" y="749019"/>
            <a:ext cx="46005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Thiết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 spc="-385">
                <a:solidFill>
                  <a:srgbClr val="3D386F"/>
                </a:solidFill>
              </a:rPr>
              <a:t>API</a:t>
            </a:r>
            <a:endParaRPr sz="60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657000" y="1671101"/>
            <a:ext cx="10519410" cy="128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0660">
              <a:lnSpc>
                <a:spcPct val="100000"/>
              </a:lnSpc>
              <a:spcBef>
                <a:spcPts val="100"/>
              </a:spcBef>
            </a:pPr>
            <a:r>
              <a:rPr dirty="0" sz="3800" spc="-105" b="1">
                <a:solidFill>
                  <a:srgbClr val="3D386F"/>
                </a:solidFill>
                <a:latin typeface="Tahoma"/>
                <a:cs typeface="Tahoma"/>
              </a:rPr>
              <a:t>API</a:t>
            </a:r>
            <a:r>
              <a:rPr dirty="0" sz="3800" spc="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xem</a:t>
            </a:r>
            <a:r>
              <a:rPr dirty="0" sz="3800" spc="2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sản</a:t>
            </a:r>
            <a:r>
              <a:rPr dirty="0" sz="3800" spc="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75" b="1">
                <a:solidFill>
                  <a:srgbClr val="3D386F"/>
                </a:solidFill>
                <a:latin typeface="Tahoma"/>
                <a:cs typeface="Tahoma"/>
              </a:rPr>
              <a:t>phẩm(</a:t>
            </a:r>
            <a:r>
              <a:rPr dirty="0" sz="3800" spc="2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Không</a:t>
            </a:r>
            <a:r>
              <a:rPr dirty="0" sz="3800" spc="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cần</a:t>
            </a:r>
            <a:r>
              <a:rPr dirty="0" sz="3800" spc="2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đăng</a:t>
            </a:r>
            <a:r>
              <a:rPr dirty="0" sz="3800" spc="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10" b="1">
                <a:solidFill>
                  <a:srgbClr val="3D386F"/>
                </a:solidFill>
                <a:latin typeface="Tahoma"/>
                <a:cs typeface="Tahoma"/>
              </a:rPr>
              <a:t>nhập)</a:t>
            </a: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Paramester</a:t>
            </a:r>
            <a:r>
              <a:rPr dirty="0" sz="2400" spc="3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3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3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3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400" spc="3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sản</a:t>
            </a:r>
            <a:r>
              <a:rPr dirty="0" sz="2400" spc="3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phẩm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764625" y="1922605"/>
            <a:ext cx="7148830" cy="7150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46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5103" y="3533972"/>
              <a:ext cx="11239499" cy="604835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36345" y="749019"/>
            <a:ext cx="460057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Thiết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">
                <a:solidFill>
                  <a:srgbClr val="3D386F"/>
                </a:solidFill>
              </a:rPr>
              <a:t> </a:t>
            </a:r>
            <a:r>
              <a:rPr dirty="0" sz="6000" spc="-385">
                <a:solidFill>
                  <a:srgbClr val="3D386F"/>
                </a:solidFill>
              </a:rPr>
              <a:t>API</a:t>
            </a:r>
            <a:endParaRPr sz="60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086785" y="1671101"/>
            <a:ext cx="11987530" cy="128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70890">
              <a:lnSpc>
                <a:spcPct val="100000"/>
              </a:lnSpc>
              <a:spcBef>
                <a:spcPts val="100"/>
              </a:spcBef>
            </a:pP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Xem</a:t>
            </a:r>
            <a:r>
              <a:rPr dirty="0" sz="38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chi</a:t>
            </a:r>
            <a:r>
              <a:rPr dirty="0" sz="38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tiết</a:t>
            </a:r>
            <a:r>
              <a:rPr dirty="0" sz="38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sản</a:t>
            </a:r>
            <a:r>
              <a:rPr dirty="0" sz="38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phẩm</a:t>
            </a:r>
            <a:r>
              <a:rPr dirty="0" sz="38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10" b="1">
                <a:solidFill>
                  <a:srgbClr val="3D386F"/>
                </a:solidFill>
                <a:latin typeface="Tahoma"/>
                <a:cs typeface="Tahoma"/>
              </a:rPr>
              <a:t>(Không</a:t>
            </a:r>
            <a:r>
              <a:rPr dirty="0" sz="38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cần</a:t>
            </a:r>
            <a:r>
              <a:rPr dirty="0" sz="38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đăng</a:t>
            </a:r>
            <a:r>
              <a:rPr dirty="0" sz="3800" spc="-10" b="1">
                <a:solidFill>
                  <a:srgbClr val="3D386F"/>
                </a:solidFill>
                <a:latin typeface="Tahoma"/>
                <a:cs typeface="Tahoma"/>
              </a:rPr>
              <a:t> nhập)</a:t>
            </a: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Paramester</a:t>
            </a:r>
            <a:r>
              <a:rPr dirty="0" sz="2400" spc="2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chi</a:t>
            </a:r>
            <a:r>
              <a:rPr dirty="0" sz="2400" spc="2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tiết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sản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phẩm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934479"/>
            <a:ext cx="10840085" cy="148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37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7046" y="3007156"/>
              <a:ext cx="9782189" cy="566733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1742" y="5839175"/>
              <a:ext cx="11296649" cy="31337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436345" y="749019"/>
            <a:ext cx="460057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Thiết</a:t>
            </a:r>
            <a:r>
              <a:rPr dirty="0" sz="60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kế</a:t>
            </a:r>
            <a:r>
              <a:rPr dirty="0" sz="60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-385" b="1">
                <a:solidFill>
                  <a:srgbClr val="3D386F"/>
                </a:solidFill>
                <a:latin typeface="Tahoma"/>
                <a:cs typeface="Tahoma"/>
              </a:rPr>
              <a:t>API</a:t>
            </a:r>
            <a:endParaRPr sz="6000">
              <a:latin typeface="Tahoma"/>
              <a:cs typeface="Tahoma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164635" y="1671101"/>
            <a:ext cx="7394575" cy="1285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4510">
              <a:lnSpc>
                <a:spcPct val="100000"/>
              </a:lnSpc>
              <a:spcBef>
                <a:spcPts val="100"/>
              </a:spcBef>
            </a:pP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Thông</a:t>
            </a:r>
            <a:r>
              <a:rPr dirty="0" sz="3800" spc="-1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tin</a:t>
            </a:r>
            <a:r>
              <a:rPr dirty="0" sz="3800" spc="-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10" b="1">
                <a:solidFill>
                  <a:srgbClr val="3D386F"/>
                </a:solidFill>
                <a:latin typeface="Tahoma"/>
                <a:cs typeface="Tahoma"/>
              </a:rPr>
              <a:t>profile</a:t>
            </a:r>
            <a:endParaRPr sz="38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47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Paramester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response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thông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tin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profile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84992" y="243363"/>
            <a:ext cx="16358869" cy="467359"/>
          </a:xfrm>
          <a:custGeom>
            <a:avLst/>
            <a:gdLst/>
            <a:ahLst/>
            <a:cxnLst/>
            <a:rect l="l" t="t" r="r" b="b"/>
            <a:pathLst>
              <a:path w="16358869" h="467359">
                <a:moveTo>
                  <a:pt x="16358341" y="467200"/>
                </a:moveTo>
                <a:lnTo>
                  <a:pt x="0" y="467200"/>
                </a:lnTo>
                <a:lnTo>
                  <a:pt x="0" y="0"/>
                </a:lnTo>
                <a:lnTo>
                  <a:pt x="16358341" y="0"/>
                </a:lnTo>
                <a:lnTo>
                  <a:pt x="16358341" y="467200"/>
                </a:lnTo>
                <a:close/>
              </a:path>
            </a:pathLst>
          </a:custGeom>
          <a:solidFill>
            <a:srgbClr val="FFD88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69033" y="227405"/>
            <a:ext cx="16390619" cy="499109"/>
            <a:chOff x="869033" y="227405"/>
            <a:chExt cx="16390619" cy="499109"/>
          </a:xfrm>
        </p:grpSpPr>
        <p:sp>
          <p:nvSpPr>
            <p:cNvPr id="4" name="object 4" descr=""/>
            <p:cNvSpPr/>
            <p:nvPr/>
          </p:nvSpPr>
          <p:spPr>
            <a:xfrm>
              <a:off x="869022" y="227405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5">
                  <a:moveTo>
                    <a:pt x="16390265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467207"/>
                  </a:lnTo>
                  <a:lnTo>
                    <a:pt x="31915" y="467207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16358362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53519" y="385285"/>
              <a:ext cx="180974" cy="1809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442893" y="40839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20">
                  <a:moveTo>
                    <a:pt x="194678" y="0"/>
                  </a:moveTo>
                  <a:lnTo>
                    <a:pt x="173482" y="0"/>
                  </a:lnTo>
                  <a:lnTo>
                    <a:pt x="173482" y="21590"/>
                  </a:lnTo>
                  <a:lnTo>
                    <a:pt x="173482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82" y="21590"/>
                  </a:lnTo>
                  <a:lnTo>
                    <a:pt x="173482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43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058011" y="547379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10" name="object 10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7107" y="3001929"/>
              <a:ext cx="9124949" cy="428623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06299" y="6075974"/>
              <a:ext cx="9667859" cy="37337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 b="0">
                <a:solidFill>
                  <a:srgbClr val="3D386F"/>
                </a:solidFill>
                <a:latin typeface="Arial"/>
                <a:cs typeface="Arial"/>
              </a:rPr>
              <a:t>Giao</a:t>
            </a:r>
            <a:r>
              <a:rPr dirty="0" sz="3800" spc="390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3800" spc="195" b="0">
                <a:solidFill>
                  <a:srgbClr val="3D386F"/>
                </a:solidFill>
                <a:latin typeface="Arial"/>
                <a:cs typeface="Arial"/>
              </a:rPr>
              <a:t>diện</a:t>
            </a:r>
            <a:r>
              <a:rPr dirty="0" sz="3800" spc="390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3800" spc="229" b="0">
                <a:solidFill>
                  <a:srgbClr val="3D386F"/>
                </a:solidFill>
                <a:latin typeface="Arial"/>
                <a:cs typeface="Arial"/>
              </a:rPr>
              <a:t>trang</a:t>
            </a:r>
            <a:r>
              <a:rPr dirty="0" sz="3800" spc="390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3800" spc="150" b="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3800" spc="390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3800" spc="165" b="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3800" spc="390" b="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3800" spc="240" b="0">
                <a:solidFill>
                  <a:srgbClr val="3D386F"/>
                </a:solidFill>
                <a:latin typeface="Arial"/>
                <a:cs typeface="Arial"/>
              </a:rPr>
              <a:t>dùng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84992" y="243363"/>
            <a:ext cx="16358869" cy="467359"/>
          </a:xfrm>
          <a:custGeom>
            <a:avLst/>
            <a:gdLst/>
            <a:ahLst/>
            <a:cxnLst/>
            <a:rect l="l" t="t" r="r" b="b"/>
            <a:pathLst>
              <a:path w="16358869" h="467359">
                <a:moveTo>
                  <a:pt x="16358341" y="467200"/>
                </a:moveTo>
                <a:lnTo>
                  <a:pt x="0" y="467200"/>
                </a:lnTo>
                <a:lnTo>
                  <a:pt x="0" y="0"/>
                </a:lnTo>
                <a:lnTo>
                  <a:pt x="16358341" y="0"/>
                </a:lnTo>
                <a:lnTo>
                  <a:pt x="16358341" y="467200"/>
                </a:lnTo>
                <a:close/>
              </a:path>
            </a:pathLst>
          </a:custGeom>
          <a:solidFill>
            <a:srgbClr val="FFD88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69033" y="227405"/>
            <a:ext cx="16390619" cy="499109"/>
            <a:chOff x="869033" y="227405"/>
            <a:chExt cx="16390619" cy="499109"/>
          </a:xfrm>
        </p:grpSpPr>
        <p:sp>
          <p:nvSpPr>
            <p:cNvPr id="4" name="object 4" descr=""/>
            <p:cNvSpPr/>
            <p:nvPr/>
          </p:nvSpPr>
          <p:spPr>
            <a:xfrm>
              <a:off x="869022" y="227405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5">
                  <a:moveTo>
                    <a:pt x="16390265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467207"/>
                  </a:lnTo>
                  <a:lnTo>
                    <a:pt x="31915" y="467207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16358362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53519" y="385285"/>
              <a:ext cx="180974" cy="1809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442893" y="40839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20">
                  <a:moveTo>
                    <a:pt x="194678" y="0"/>
                  </a:moveTo>
                  <a:lnTo>
                    <a:pt x="173482" y="0"/>
                  </a:lnTo>
                  <a:lnTo>
                    <a:pt x="173482" y="21590"/>
                  </a:lnTo>
                  <a:lnTo>
                    <a:pt x="173482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82" y="21590"/>
                  </a:lnTo>
                  <a:lnTo>
                    <a:pt x="173482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43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058011" y="547379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10" name="object 10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2328275"/>
              <a:ext cx="8305799" cy="440053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11149" y="3439180"/>
              <a:ext cx="8963009" cy="433385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6119591"/>
              <a:ext cx="9401190" cy="3705209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>
                <a:solidFill>
                  <a:srgbClr val="3D386F"/>
                </a:solidFill>
              </a:rPr>
              <a:t>Giao</a:t>
            </a:r>
            <a:r>
              <a:rPr dirty="0" sz="3800" spc="15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diện</a:t>
            </a:r>
            <a:r>
              <a:rPr dirty="0" sz="3800" spc="15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đăng</a:t>
            </a:r>
            <a:r>
              <a:rPr dirty="0" sz="3800" spc="15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nhập</a:t>
            </a:r>
            <a:r>
              <a:rPr dirty="0" sz="3800" spc="15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và</a:t>
            </a:r>
            <a:r>
              <a:rPr dirty="0" sz="3800" spc="15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đăng</a:t>
            </a:r>
            <a:r>
              <a:rPr dirty="0" sz="3800" spc="155">
                <a:solidFill>
                  <a:srgbClr val="3D386F"/>
                </a:solidFill>
              </a:rPr>
              <a:t> </a:t>
            </a:r>
            <a:r>
              <a:rPr dirty="0" sz="3800" spc="70">
                <a:solidFill>
                  <a:srgbClr val="3D386F"/>
                </a:solidFill>
              </a:rPr>
              <a:t>ký</a:t>
            </a:r>
            <a:r>
              <a:rPr dirty="0" sz="3800" spc="155">
                <a:solidFill>
                  <a:srgbClr val="3D386F"/>
                </a:solidFill>
              </a:rPr>
              <a:t> </a:t>
            </a:r>
            <a:r>
              <a:rPr dirty="0" sz="3800" spc="75">
                <a:solidFill>
                  <a:srgbClr val="3D386F"/>
                </a:solidFill>
              </a:rPr>
              <a:t>người</a:t>
            </a:r>
            <a:r>
              <a:rPr dirty="0" sz="3800" spc="155">
                <a:solidFill>
                  <a:srgbClr val="3D386F"/>
                </a:solidFill>
              </a:rPr>
              <a:t> </a:t>
            </a:r>
            <a:r>
              <a:rPr dirty="0" sz="3800" spc="-20">
                <a:solidFill>
                  <a:srgbClr val="3D386F"/>
                </a:solidFill>
              </a:rPr>
              <a:t>dùng</a:t>
            </a:r>
            <a:endParaRPr sz="3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884992" y="243363"/>
            <a:ext cx="16358869" cy="467359"/>
          </a:xfrm>
          <a:custGeom>
            <a:avLst/>
            <a:gdLst/>
            <a:ahLst/>
            <a:cxnLst/>
            <a:rect l="l" t="t" r="r" b="b"/>
            <a:pathLst>
              <a:path w="16358869" h="467359">
                <a:moveTo>
                  <a:pt x="16358341" y="467200"/>
                </a:moveTo>
                <a:lnTo>
                  <a:pt x="0" y="467200"/>
                </a:lnTo>
                <a:lnTo>
                  <a:pt x="0" y="0"/>
                </a:lnTo>
                <a:lnTo>
                  <a:pt x="16358341" y="0"/>
                </a:lnTo>
                <a:lnTo>
                  <a:pt x="16358341" y="467200"/>
                </a:lnTo>
                <a:close/>
              </a:path>
            </a:pathLst>
          </a:custGeom>
          <a:solidFill>
            <a:srgbClr val="FFD88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869033" y="227405"/>
            <a:ext cx="16390619" cy="499109"/>
            <a:chOff x="869033" y="227405"/>
            <a:chExt cx="16390619" cy="499109"/>
          </a:xfrm>
        </p:grpSpPr>
        <p:sp>
          <p:nvSpPr>
            <p:cNvPr id="4" name="object 4" descr=""/>
            <p:cNvSpPr/>
            <p:nvPr/>
          </p:nvSpPr>
          <p:spPr>
            <a:xfrm>
              <a:off x="869022" y="227405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5">
                  <a:moveTo>
                    <a:pt x="16390265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467207"/>
                  </a:lnTo>
                  <a:lnTo>
                    <a:pt x="31915" y="467207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16358362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53519" y="385285"/>
              <a:ext cx="180974" cy="18097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6442893" y="40839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20">
                  <a:moveTo>
                    <a:pt x="194678" y="0"/>
                  </a:moveTo>
                  <a:lnTo>
                    <a:pt x="173482" y="0"/>
                  </a:lnTo>
                  <a:lnTo>
                    <a:pt x="173482" y="21590"/>
                  </a:lnTo>
                  <a:lnTo>
                    <a:pt x="173482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82" y="21590"/>
                  </a:lnTo>
                  <a:lnTo>
                    <a:pt x="173482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43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058011" y="547379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69033" y="726521"/>
            <a:ext cx="16391890" cy="9560560"/>
            <a:chOff x="869033" y="726521"/>
            <a:chExt cx="16391890" cy="9560560"/>
          </a:xfrm>
        </p:grpSpPr>
        <p:sp>
          <p:nvSpPr>
            <p:cNvPr id="10" name="object 10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145" y="2328263"/>
              <a:ext cx="8305799" cy="357187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6254" y="6218346"/>
              <a:ext cx="8115299" cy="390524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9102" y="1897212"/>
              <a:ext cx="6153149" cy="467679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8403" y="6720138"/>
              <a:ext cx="7572389" cy="356686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>
                <a:solidFill>
                  <a:srgbClr val="3D386F"/>
                </a:solidFill>
              </a:rPr>
              <a:t>Giao</a:t>
            </a:r>
            <a:r>
              <a:rPr dirty="0" sz="3800" spc="-3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diện</a:t>
            </a:r>
            <a:r>
              <a:rPr dirty="0" sz="3800" spc="-30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sản</a:t>
            </a:r>
            <a:r>
              <a:rPr dirty="0" sz="3800" spc="-35">
                <a:solidFill>
                  <a:srgbClr val="3D386F"/>
                </a:solidFill>
              </a:rPr>
              <a:t> </a:t>
            </a:r>
            <a:r>
              <a:rPr dirty="0" sz="3800" spc="-20">
                <a:solidFill>
                  <a:srgbClr val="3D386F"/>
                </a:solidFill>
              </a:rPr>
              <a:t>phẩm</a:t>
            </a:r>
            <a:endParaRPr sz="3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3160" cy="9397365"/>
            <a:chOff x="869033" y="726521"/>
            <a:chExt cx="16393160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033" y="2328275"/>
              <a:ext cx="9429749" cy="455293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70168" y="5143499"/>
              <a:ext cx="8991599" cy="45719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>
                <a:solidFill>
                  <a:srgbClr val="3D386F"/>
                </a:solidFill>
              </a:rPr>
              <a:t>Giao</a:t>
            </a:r>
            <a:r>
              <a:rPr dirty="0" sz="3800" spc="30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diện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giỏ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hàng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và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 spc="-25">
                <a:solidFill>
                  <a:srgbClr val="3D386F"/>
                </a:solidFill>
              </a:rPr>
              <a:t>thanh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 spc="-20">
                <a:solidFill>
                  <a:srgbClr val="3D386F"/>
                </a:solidFill>
              </a:rPr>
              <a:t>toán</a:t>
            </a:r>
            <a:endParaRPr sz="3800"/>
          </a:p>
        </p:txBody>
      </p:sp>
      <p:sp>
        <p:nvSpPr>
          <p:cNvPr id="10" name="object 10" descr=""/>
          <p:cNvSpPr txBox="1"/>
          <p:nvPr/>
        </p:nvSpPr>
        <p:spPr>
          <a:xfrm>
            <a:off x="1682626" y="8174875"/>
            <a:ext cx="422275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b="1">
                <a:solidFill>
                  <a:srgbClr val="3D386F"/>
                </a:solidFill>
                <a:latin typeface="Tahoma"/>
                <a:cs typeface="Tahoma"/>
              </a:rPr>
              <a:t>Giao</a:t>
            </a:r>
            <a:r>
              <a:rPr dirty="0" sz="35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500" b="1">
                <a:solidFill>
                  <a:srgbClr val="3D386F"/>
                </a:solidFill>
                <a:latin typeface="Tahoma"/>
                <a:cs typeface="Tahoma"/>
              </a:rPr>
              <a:t>diện</a:t>
            </a:r>
            <a:r>
              <a:rPr dirty="0" sz="3500" spc="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500" b="1">
                <a:solidFill>
                  <a:srgbClr val="3D386F"/>
                </a:solidFill>
                <a:latin typeface="Tahoma"/>
                <a:cs typeface="Tahoma"/>
              </a:rPr>
              <a:t>giỏ</a:t>
            </a:r>
            <a:r>
              <a:rPr dirty="0" sz="35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500" spc="-20" b="1">
                <a:solidFill>
                  <a:srgbClr val="3D386F"/>
                </a:solidFill>
                <a:latin typeface="Tahoma"/>
                <a:cs typeface="Tahoma"/>
              </a:rPr>
              <a:t>hàng</a:t>
            </a:r>
            <a:endParaRPr sz="35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657203" y="726521"/>
            <a:ext cx="16873855" cy="9397365"/>
            <a:chOff x="657203" y="726521"/>
            <a:chExt cx="16873855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7203" y="2244717"/>
              <a:ext cx="10477499" cy="503870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29322" y="5143499"/>
              <a:ext cx="10001249" cy="48767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>
                <a:solidFill>
                  <a:srgbClr val="3D386F"/>
                </a:solidFill>
              </a:rPr>
              <a:t>Giao</a:t>
            </a:r>
            <a:r>
              <a:rPr dirty="0" sz="3800" spc="30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diện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giỏ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hàng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và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 spc="-25">
                <a:solidFill>
                  <a:srgbClr val="3D386F"/>
                </a:solidFill>
              </a:rPr>
              <a:t>thanh</a:t>
            </a:r>
            <a:r>
              <a:rPr dirty="0" sz="3800" spc="35">
                <a:solidFill>
                  <a:srgbClr val="3D386F"/>
                </a:solidFill>
              </a:rPr>
              <a:t> </a:t>
            </a:r>
            <a:r>
              <a:rPr dirty="0" sz="3800" spc="-20">
                <a:solidFill>
                  <a:srgbClr val="3D386F"/>
                </a:solidFill>
              </a:rPr>
              <a:t>toán</a:t>
            </a:r>
            <a:endParaRPr sz="3800"/>
          </a:p>
        </p:txBody>
      </p:sp>
      <p:sp>
        <p:nvSpPr>
          <p:cNvPr id="10" name="object 10" descr=""/>
          <p:cNvSpPr txBox="1"/>
          <p:nvPr/>
        </p:nvSpPr>
        <p:spPr>
          <a:xfrm>
            <a:off x="1466778" y="8239066"/>
            <a:ext cx="461327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>
                <a:solidFill>
                  <a:srgbClr val="3D386F"/>
                </a:solidFill>
                <a:latin typeface="Arial"/>
                <a:cs typeface="Arial"/>
              </a:rPr>
              <a:t>Giao</a:t>
            </a:r>
            <a:r>
              <a:rPr dirty="0" sz="3500" spc="3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3500" spc="185">
                <a:solidFill>
                  <a:srgbClr val="3D386F"/>
                </a:solidFill>
                <a:latin typeface="Arial"/>
                <a:cs typeface="Arial"/>
              </a:rPr>
              <a:t>diện</a:t>
            </a:r>
            <a:r>
              <a:rPr dirty="0" sz="3500" spc="3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3500" spc="150">
                <a:solidFill>
                  <a:srgbClr val="3D386F"/>
                </a:solidFill>
                <a:latin typeface="Arial"/>
                <a:cs typeface="Arial"/>
              </a:rPr>
              <a:t>thanh</a:t>
            </a:r>
            <a:r>
              <a:rPr dirty="0" sz="3500" spc="3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3500" spc="170">
                <a:solidFill>
                  <a:srgbClr val="3D386F"/>
                </a:solidFill>
                <a:latin typeface="Arial"/>
                <a:cs typeface="Arial"/>
              </a:rPr>
              <a:t>toán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726521"/>
            <a:ext cx="18288000" cy="9397365"/>
            <a:chOff x="0" y="726521"/>
            <a:chExt cx="18288000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39426"/>
              <a:ext cx="10610849" cy="540065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71769" y="5425195"/>
              <a:ext cx="8867759" cy="469580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38077" y="1828525"/>
              <a:ext cx="6849922" cy="396239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>
                <a:solidFill>
                  <a:srgbClr val="3D386F"/>
                </a:solidFill>
              </a:rPr>
              <a:t>Giao</a:t>
            </a:r>
            <a:r>
              <a:rPr dirty="0" sz="3800" spc="70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diện</a:t>
            </a:r>
            <a:r>
              <a:rPr dirty="0" sz="3800" spc="75">
                <a:solidFill>
                  <a:srgbClr val="3D386F"/>
                </a:solidFill>
              </a:rPr>
              <a:t> </a:t>
            </a:r>
            <a:r>
              <a:rPr dirty="0" sz="3800" spc="130">
                <a:solidFill>
                  <a:srgbClr val="3D386F"/>
                </a:solidFill>
              </a:rPr>
              <a:t>đơn</a:t>
            </a:r>
            <a:r>
              <a:rPr dirty="0" sz="3800" spc="7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hàng</a:t>
            </a:r>
            <a:r>
              <a:rPr dirty="0" sz="3800" spc="70">
                <a:solidFill>
                  <a:srgbClr val="3D386F"/>
                </a:solidFill>
              </a:rPr>
              <a:t> </a:t>
            </a:r>
            <a:r>
              <a:rPr dirty="0" sz="3800" spc="75">
                <a:solidFill>
                  <a:srgbClr val="3D386F"/>
                </a:solidFill>
              </a:rPr>
              <a:t>người </a:t>
            </a:r>
            <a:r>
              <a:rPr dirty="0" sz="3800" spc="-20">
                <a:solidFill>
                  <a:srgbClr val="3D386F"/>
                </a:solidFill>
              </a:rPr>
              <a:t>dùng</a:t>
            </a:r>
            <a:endParaRPr sz="3800"/>
          </a:p>
        </p:txBody>
      </p:sp>
      <p:sp>
        <p:nvSpPr>
          <p:cNvPr id="11" name="object 11" descr=""/>
          <p:cNvSpPr txBox="1"/>
          <p:nvPr/>
        </p:nvSpPr>
        <p:spPr>
          <a:xfrm>
            <a:off x="1183801" y="8091451"/>
            <a:ext cx="25844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65">
                <a:solidFill>
                  <a:srgbClr val="3D386F"/>
                </a:solidFill>
                <a:latin typeface="Arial"/>
                <a:cs typeface="Arial"/>
              </a:rPr>
              <a:t>=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726521"/>
            <a:ext cx="18286095" cy="9397365"/>
            <a:chOff x="0" y="726521"/>
            <a:chExt cx="18286095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85262"/>
              <a:ext cx="9839309" cy="565783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4484" y="4534539"/>
              <a:ext cx="10201290" cy="520064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>
                <a:solidFill>
                  <a:srgbClr val="3D386F"/>
                </a:solidFill>
              </a:rPr>
              <a:t>Giao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diện quản trị hệ thống của </a:t>
            </a:r>
            <a:r>
              <a:rPr dirty="0" sz="3800" spc="-10">
                <a:solidFill>
                  <a:srgbClr val="3D386F"/>
                </a:solidFill>
              </a:rPr>
              <a:t>Admin</a:t>
            </a:r>
            <a:endParaRPr sz="3800"/>
          </a:p>
        </p:txBody>
      </p:sp>
      <p:sp>
        <p:nvSpPr>
          <p:cNvPr id="10" name="object 10" descr=""/>
          <p:cNvSpPr txBox="1"/>
          <p:nvPr/>
        </p:nvSpPr>
        <p:spPr>
          <a:xfrm>
            <a:off x="1183801" y="8091451"/>
            <a:ext cx="25844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65">
                <a:solidFill>
                  <a:srgbClr val="3D386F"/>
                </a:solidFill>
                <a:latin typeface="Arial"/>
                <a:cs typeface="Arial"/>
              </a:rPr>
              <a:t>=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623023" y="1370482"/>
            <a:ext cx="13651230" cy="8128000"/>
          </a:xfrm>
          <a:custGeom>
            <a:avLst/>
            <a:gdLst/>
            <a:ahLst/>
            <a:cxnLst/>
            <a:rect l="l" t="t" r="r" b="b"/>
            <a:pathLst>
              <a:path w="13651230" h="8128000">
                <a:moveTo>
                  <a:pt x="13650894" y="8127613"/>
                </a:moveTo>
                <a:lnTo>
                  <a:pt x="0" y="8127613"/>
                </a:lnTo>
                <a:lnTo>
                  <a:pt x="0" y="0"/>
                </a:lnTo>
                <a:lnTo>
                  <a:pt x="13650894" y="0"/>
                </a:lnTo>
                <a:lnTo>
                  <a:pt x="13650894" y="8127613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614988" y="9276562"/>
            <a:ext cx="16510" cy="229870"/>
          </a:xfrm>
          <a:custGeom>
            <a:avLst/>
            <a:gdLst/>
            <a:ahLst/>
            <a:cxnLst/>
            <a:rect l="l" t="t" r="r" b="b"/>
            <a:pathLst>
              <a:path w="16510" h="229870">
                <a:moveTo>
                  <a:pt x="0" y="229570"/>
                </a:moveTo>
                <a:lnTo>
                  <a:pt x="16072" y="229570"/>
                </a:lnTo>
                <a:lnTo>
                  <a:pt x="16072" y="0"/>
                </a:lnTo>
                <a:lnTo>
                  <a:pt x="0" y="0"/>
                </a:lnTo>
                <a:lnTo>
                  <a:pt x="0" y="229570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224774" y="994486"/>
            <a:ext cx="14057630" cy="8512175"/>
            <a:chOff x="2224774" y="994486"/>
            <a:chExt cx="14057630" cy="8512175"/>
          </a:xfrm>
        </p:grpSpPr>
        <p:sp>
          <p:nvSpPr>
            <p:cNvPr id="5" name="object 5" descr=""/>
            <p:cNvSpPr/>
            <p:nvPr/>
          </p:nvSpPr>
          <p:spPr>
            <a:xfrm>
              <a:off x="2631059" y="1362455"/>
              <a:ext cx="13651230" cy="8143875"/>
            </a:xfrm>
            <a:custGeom>
              <a:avLst/>
              <a:gdLst/>
              <a:ahLst/>
              <a:cxnLst/>
              <a:rect l="l" t="t" r="r" b="b"/>
              <a:pathLst>
                <a:path w="13651230" h="8143875">
                  <a:moveTo>
                    <a:pt x="13650722" y="0"/>
                  </a:moveTo>
                  <a:lnTo>
                    <a:pt x="13634834" y="0"/>
                  </a:lnTo>
                  <a:lnTo>
                    <a:pt x="13416191" y="0"/>
                  </a:lnTo>
                  <a:lnTo>
                    <a:pt x="13416191" y="16065"/>
                  </a:lnTo>
                  <a:lnTo>
                    <a:pt x="13634834" y="16065"/>
                  </a:lnTo>
                  <a:lnTo>
                    <a:pt x="13634834" y="8127619"/>
                  </a:lnTo>
                  <a:lnTo>
                    <a:pt x="0" y="8127619"/>
                  </a:lnTo>
                  <a:lnTo>
                    <a:pt x="0" y="8143684"/>
                  </a:lnTo>
                  <a:lnTo>
                    <a:pt x="13634834" y="8143684"/>
                  </a:lnTo>
                  <a:lnTo>
                    <a:pt x="13650722" y="8143684"/>
                  </a:lnTo>
                  <a:lnTo>
                    <a:pt x="13650722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240731" y="1477642"/>
              <a:ext cx="13806805" cy="7799070"/>
            </a:xfrm>
            <a:custGeom>
              <a:avLst/>
              <a:gdLst/>
              <a:ahLst/>
              <a:cxnLst/>
              <a:rect l="l" t="t" r="r" b="b"/>
              <a:pathLst>
                <a:path w="13806805" h="7799070">
                  <a:moveTo>
                    <a:pt x="0" y="7798919"/>
                  </a:moveTo>
                  <a:lnTo>
                    <a:pt x="13806525" y="7798919"/>
                  </a:lnTo>
                  <a:lnTo>
                    <a:pt x="13806525" y="0"/>
                  </a:lnTo>
                  <a:lnTo>
                    <a:pt x="0" y="0"/>
                  </a:lnTo>
                  <a:lnTo>
                    <a:pt x="0" y="7798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24773" y="1425028"/>
              <a:ext cx="13837919" cy="7867650"/>
            </a:xfrm>
            <a:custGeom>
              <a:avLst/>
              <a:gdLst/>
              <a:ahLst/>
              <a:cxnLst/>
              <a:rect l="l" t="t" r="r" b="b"/>
              <a:pathLst>
                <a:path w="13837919" h="7867650">
                  <a:moveTo>
                    <a:pt x="13837374" y="0"/>
                  </a:moveTo>
                  <a:lnTo>
                    <a:pt x="13806538" y="0"/>
                  </a:lnTo>
                  <a:lnTo>
                    <a:pt x="13806538" y="7835557"/>
                  </a:lnTo>
                  <a:lnTo>
                    <a:pt x="31915" y="7835557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7867510"/>
                  </a:lnTo>
                  <a:lnTo>
                    <a:pt x="31915" y="7867510"/>
                  </a:lnTo>
                  <a:lnTo>
                    <a:pt x="13806538" y="7867510"/>
                  </a:lnTo>
                  <a:lnTo>
                    <a:pt x="13837374" y="7867510"/>
                  </a:lnTo>
                  <a:lnTo>
                    <a:pt x="1383737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40730" y="1010442"/>
              <a:ext cx="13806805" cy="467359"/>
            </a:xfrm>
            <a:custGeom>
              <a:avLst/>
              <a:gdLst/>
              <a:ahLst/>
              <a:cxnLst/>
              <a:rect l="l" t="t" r="r" b="b"/>
              <a:pathLst>
                <a:path w="13806805" h="467359">
                  <a:moveTo>
                    <a:pt x="13806525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3806525" y="0"/>
                  </a:lnTo>
                  <a:lnTo>
                    <a:pt x="13806525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24773" y="994498"/>
              <a:ext cx="13838555" cy="499109"/>
            </a:xfrm>
            <a:custGeom>
              <a:avLst/>
              <a:gdLst/>
              <a:ahLst/>
              <a:cxnLst/>
              <a:rect l="l" t="t" r="r" b="b"/>
              <a:pathLst>
                <a:path w="13838555" h="499109">
                  <a:moveTo>
                    <a:pt x="13838454" y="0"/>
                  </a:moveTo>
                  <a:lnTo>
                    <a:pt x="13806538" y="0"/>
                  </a:lnTo>
                  <a:lnTo>
                    <a:pt x="13806538" y="31915"/>
                  </a:lnTo>
                  <a:lnTo>
                    <a:pt x="13806538" y="467194"/>
                  </a:lnTo>
                  <a:lnTo>
                    <a:pt x="31915" y="467194"/>
                  </a:lnTo>
                  <a:lnTo>
                    <a:pt x="31915" y="31915"/>
                  </a:lnTo>
                  <a:lnTo>
                    <a:pt x="13806538" y="31915"/>
                  </a:lnTo>
                  <a:lnTo>
                    <a:pt x="13806538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10"/>
                  </a:lnTo>
                  <a:lnTo>
                    <a:pt x="31915" y="499110"/>
                  </a:lnTo>
                  <a:lnTo>
                    <a:pt x="13806538" y="499110"/>
                  </a:lnTo>
                  <a:lnTo>
                    <a:pt x="13838454" y="499110"/>
                  </a:lnTo>
                  <a:lnTo>
                    <a:pt x="1383845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7453" y="1152366"/>
              <a:ext cx="180974" cy="1809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246820" y="117547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78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31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861915" y="131445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58489" y="8462625"/>
              <a:ext cx="1497134" cy="79248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21949" rIns="0" bIns="0" rtlCol="0" vert="horz">
            <a:spAutoFit/>
          </a:bodyPr>
          <a:lstStyle/>
          <a:p>
            <a:pPr marL="656590">
              <a:lnSpc>
                <a:spcPct val="100000"/>
              </a:lnSpc>
              <a:spcBef>
                <a:spcPts val="100"/>
              </a:spcBef>
            </a:pPr>
            <a:r>
              <a:rPr dirty="0"/>
              <a:t>CHƯƠNG</a:t>
            </a:r>
            <a:r>
              <a:rPr dirty="0" spc="315"/>
              <a:t> </a:t>
            </a:r>
            <a:r>
              <a:rPr dirty="0" spc="-1520"/>
              <a:t>1:</a:t>
            </a:r>
            <a:r>
              <a:rPr dirty="0" spc="420"/>
              <a:t> </a:t>
            </a:r>
            <a:r>
              <a:rPr dirty="0" spc="-850"/>
              <a:t>GIỚI</a:t>
            </a:r>
            <a:r>
              <a:rPr dirty="0" spc="365"/>
              <a:t> </a:t>
            </a:r>
            <a:r>
              <a:rPr dirty="0" spc="-585"/>
              <a:t>THIỆU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324938" y="726521"/>
            <a:ext cx="17963515" cy="9399905"/>
            <a:chOff x="324938" y="726521"/>
            <a:chExt cx="17963515" cy="939990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938" y="2328275"/>
              <a:ext cx="9477390" cy="607693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3206" y="4725710"/>
              <a:ext cx="11044793" cy="540065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>
                <a:solidFill>
                  <a:srgbClr val="3D386F"/>
                </a:solidFill>
              </a:rPr>
              <a:t>Giao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diện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Quản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lý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sản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phẩm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của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 spc="-10">
                <a:solidFill>
                  <a:srgbClr val="3D386F"/>
                </a:solidFill>
              </a:rPr>
              <a:t>Admin</a:t>
            </a:r>
            <a:endParaRPr sz="3800"/>
          </a:p>
        </p:txBody>
      </p:sp>
      <p:sp>
        <p:nvSpPr>
          <p:cNvPr id="10" name="object 10" descr=""/>
          <p:cNvSpPr txBox="1"/>
          <p:nvPr/>
        </p:nvSpPr>
        <p:spPr>
          <a:xfrm>
            <a:off x="1183801" y="8091451"/>
            <a:ext cx="25844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65">
                <a:solidFill>
                  <a:srgbClr val="3D386F"/>
                </a:solidFill>
                <a:latin typeface="Arial"/>
                <a:cs typeface="Arial"/>
              </a:rPr>
              <a:t>=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726521"/>
            <a:ext cx="18288000" cy="9560560"/>
            <a:chOff x="0" y="726521"/>
            <a:chExt cx="18288000" cy="9560560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923275"/>
              <a:ext cx="11649089" cy="597215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72696" y="6033271"/>
              <a:ext cx="11315303" cy="425372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28403" y="749019"/>
            <a:ext cx="1021651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8608" y="1909163"/>
            <a:ext cx="171450" cy="17145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1676674" y="1631020"/>
            <a:ext cx="14606269" cy="1263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900"/>
              </a:lnSpc>
              <a:spcBef>
                <a:spcPts val="100"/>
              </a:spcBef>
            </a:pP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Giao</a:t>
            </a:r>
            <a:r>
              <a:rPr dirty="0" sz="3800" spc="3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diện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Quản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lý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Đơn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Hàng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khi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khách</a:t>
            </a:r>
            <a:r>
              <a:rPr dirty="0" sz="3800" spc="3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hàng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đặt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hàng</a:t>
            </a:r>
            <a:r>
              <a:rPr dirty="0" sz="38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20" b="1">
                <a:solidFill>
                  <a:srgbClr val="3D386F"/>
                </a:solidFill>
                <a:latin typeface="Tahoma"/>
                <a:cs typeface="Tahoma"/>
              </a:rPr>
              <a:t>thành </a:t>
            </a:r>
            <a:r>
              <a:rPr dirty="0" sz="3800" spc="50" b="1">
                <a:solidFill>
                  <a:srgbClr val="3D386F"/>
                </a:solidFill>
                <a:latin typeface="Tahoma"/>
                <a:cs typeface="Tahoma"/>
              </a:rPr>
              <a:t>công</a:t>
            </a:r>
            <a:r>
              <a:rPr dirty="0" sz="3800" spc="1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b="1">
                <a:solidFill>
                  <a:srgbClr val="3D386F"/>
                </a:solidFill>
                <a:latin typeface="Tahoma"/>
                <a:cs typeface="Tahoma"/>
              </a:rPr>
              <a:t>của</a:t>
            </a:r>
            <a:r>
              <a:rPr dirty="0" sz="3800" spc="1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3800" spc="-10" b="1">
                <a:solidFill>
                  <a:srgbClr val="3D386F"/>
                </a:solidFill>
                <a:latin typeface="Tahoma"/>
                <a:cs typeface="Tahoma"/>
              </a:rPr>
              <a:t>Admin</a:t>
            </a:r>
            <a:endParaRPr sz="38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83801" y="8091451"/>
            <a:ext cx="25844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165">
                <a:solidFill>
                  <a:srgbClr val="3D386F"/>
                </a:solidFill>
                <a:latin typeface="Arial"/>
                <a:cs typeface="Arial"/>
              </a:rPr>
              <a:t>=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7066C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27406"/>
            <a:ext cx="18208625" cy="10059670"/>
            <a:chOff x="0" y="227406"/>
            <a:chExt cx="18208625" cy="10059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7406"/>
              <a:ext cx="18208019" cy="1005959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84992" y="243363"/>
              <a:ext cx="16358869" cy="467359"/>
            </a:xfrm>
            <a:custGeom>
              <a:avLst/>
              <a:gdLst/>
              <a:ahLst/>
              <a:cxnLst/>
              <a:rect l="l" t="t" r="r" b="b"/>
              <a:pathLst>
                <a:path w="16358869" h="467359">
                  <a:moveTo>
                    <a:pt x="16358341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869033" y="227405"/>
            <a:ext cx="16390619" cy="499109"/>
            <a:chOff x="869033" y="227405"/>
            <a:chExt cx="16390619" cy="499109"/>
          </a:xfrm>
        </p:grpSpPr>
        <p:sp>
          <p:nvSpPr>
            <p:cNvPr id="7" name="object 7" descr=""/>
            <p:cNvSpPr/>
            <p:nvPr/>
          </p:nvSpPr>
          <p:spPr>
            <a:xfrm>
              <a:off x="869022" y="227405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5">
                  <a:moveTo>
                    <a:pt x="16390265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467207"/>
                  </a:lnTo>
                  <a:lnTo>
                    <a:pt x="31915" y="467207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16358362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3519" y="385285"/>
              <a:ext cx="180974" cy="18097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6442893" y="40839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20">
                  <a:moveTo>
                    <a:pt x="194678" y="0"/>
                  </a:moveTo>
                  <a:lnTo>
                    <a:pt x="173482" y="0"/>
                  </a:lnTo>
                  <a:lnTo>
                    <a:pt x="173482" y="21590"/>
                  </a:lnTo>
                  <a:lnTo>
                    <a:pt x="173482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82" y="21590"/>
                  </a:lnTo>
                  <a:lnTo>
                    <a:pt x="173482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43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058011" y="547379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869033" y="726521"/>
            <a:ext cx="17419320" cy="9560560"/>
            <a:chOff x="869033" y="726521"/>
            <a:chExt cx="17419320" cy="9560560"/>
          </a:xfrm>
        </p:grpSpPr>
        <p:sp>
          <p:nvSpPr>
            <p:cNvPr id="13" name="object 13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700" y="2304132"/>
              <a:ext cx="11820509" cy="627696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1181" y="6052779"/>
              <a:ext cx="10876818" cy="423422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>
                <a:solidFill>
                  <a:srgbClr val="3D386F"/>
                </a:solidFill>
              </a:rPr>
              <a:t>Giao</a:t>
            </a:r>
            <a:r>
              <a:rPr dirty="0" sz="3800" spc="-10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diện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Quản</a:t>
            </a:r>
            <a:r>
              <a:rPr dirty="0" sz="3800" spc="-10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lý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 spc="-10">
                <a:solidFill>
                  <a:srgbClr val="3D386F"/>
                </a:solidFill>
              </a:rPr>
              <a:t>Users </a:t>
            </a:r>
            <a:r>
              <a:rPr dirty="0" sz="3800">
                <a:solidFill>
                  <a:srgbClr val="3D386F"/>
                </a:solidFill>
              </a:rPr>
              <a:t>của</a:t>
            </a:r>
            <a:r>
              <a:rPr dirty="0" sz="3800" spc="-5">
                <a:solidFill>
                  <a:srgbClr val="3D386F"/>
                </a:solidFill>
              </a:rPr>
              <a:t> </a:t>
            </a:r>
            <a:r>
              <a:rPr dirty="0" sz="3800" spc="-10">
                <a:solidFill>
                  <a:srgbClr val="3D386F"/>
                </a:solidFill>
              </a:rPr>
              <a:t>Admin</a:t>
            </a:r>
            <a:endParaRPr sz="3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7066C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27405"/>
            <a:ext cx="18208625" cy="10059670"/>
            <a:chOff x="0" y="227405"/>
            <a:chExt cx="18208625" cy="1005967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7406"/>
              <a:ext cx="18208019" cy="10059593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884992" y="243363"/>
              <a:ext cx="16358869" cy="467359"/>
            </a:xfrm>
            <a:custGeom>
              <a:avLst/>
              <a:gdLst/>
              <a:ahLst/>
              <a:cxnLst/>
              <a:rect l="l" t="t" r="r" b="b"/>
              <a:pathLst>
                <a:path w="16358869" h="467359">
                  <a:moveTo>
                    <a:pt x="16358341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69022" y="227405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5">
                  <a:moveTo>
                    <a:pt x="16390265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467207"/>
                  </a:lnTo>
                  <a:lnTo>
                    <a:pt x="31915" y="467207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16358362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53520" y="385285"/>
              <a:ext cx="180974" cy="1809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442894" y="40839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20">
                  <a:moveTo>
                    <a:pt x="194678" y="0"/>
                  </a:moveTo>
                  <a:lnTo>
                    <a:pt x="173482" y="0"/>
                  </a:lnTo>
                  <a:lnTo>
                    <a:pt x="173482" y="21590"/>
                  </a:lnTo>
                  <a:lnTo>
                    <a:pt x="173482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82" y="21590"/>
                  </a:lnTo>
                  <a:lnTo>
                    <a:pt x="173482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43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058012" y="547379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919009" y="1789896"/>
            <a:ext cx="10840085" cy="16306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6505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0" y="726521"/>
            <a:ext cx="18288000" cy="9397365"/>
            <a:chOff x="0" y="726521"/>
            <a:chExt cx="18288000" cy="9397365"/>
          </a:xfrm>
        </p:grpSpPr>
        <p:sp>
          <p:nvSpPr>
            <p:cNvPr id="12" name="object 12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81767"/>
              <a:ext cx="9940467" cy="489583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7725" y="4534539"/>
              <a:ext cx="10240273" cy="520064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8608" y="1909163"/>
              <a:ext cx="171450" cy="171450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676674" y="749019"/>
            <a:ext cx="12168505" cy="15265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4055">
              <a:lnSpc>
                <a:spcPct val="100000"/>
              </a:lnSpc>
              <a:spcBef>
                <a:spcPts val="100"/>
              </a:spcBef>
            </a:pPr>
            <a:r>
              <a:rPr dirty="0" sz="6000" spc="-495">
                <a:solidFill>
                  <a:srgbClr val="3D386F"/>
                </a:solidFill>
              </a:rPr>
              <a:t>THIẾT</a:t>
            </a:r>
            <a:r>
              <a:rPr dirty="0" sz="6000" spc="5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</a:t>
            </a:r>
            <a:r>
              <a:rPr dirty="0" sz="6000" spc="-150">
                <a:solidFill>
                  <a:srgbClr val="3D386F"/>
                </a:solidFill>
              </a:rPr>
              <a:t> </a:t>
            </a:r>
            <a:r>
              <a:rPr dirty="0" sz="6000" spc="-50">
                <a:solidFill>
                  <a:srgbClr val="3D386F"/>
                </a:solidFill>
              </a:rPr>
              <a:t>GIAO </a:t>
            </a:r>
            <a:r>
              <a:rPr dirty="0" sz="6000" spc="-520">
                <a:solidFill>
                  <a:srgbClr val="3D386F"/>
                </a:solidFill>
              </a:rPr>
              <a:t>DIỆN(UI/UX)</a:t>
            </a:r>
            <a:endParaRPr sz="6000"/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3800">
                <a:solidFill>
                  <a:srgbClr val="3D386F"/>
                </a:solidFill>
              </a:rPr>
              <a:t>Giao</a:t>
            </a:r>
            <a:r>
              <a:rPr dirty="0" sz="3800" spc="55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diện</a:t>
            </a:r>
            <a:r>
              <a:rPr dirty="0" sz="3800" spc="60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báo</a:t>
            </a:r>
            <a:r>
              <a:rPr dirty="0" sz="3800" spc="60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cáo,</a:t>
            </a:r>
            <a:r>
              <a:rPr dirty="0" sz="3800" spc="60">
                <a:solidFill>
                  <a:srgbClr val="3D386F"/>
                </a:solidFill>
              </a:rPr>
              <a:t> </a:t>
            </a:r>
            <a:r>
              <a:rPr dirty="0" sz="3800">
                <a:solidFill>
                  <a:srgbClr val="3D386F"/>
                </a:solidFill>
              </a:rPr>
              <a:t>thống</a:t>
            </a:r>
            <a:r>
              <a:rPr dirty="0" sz="3800" spc="55">
                <a:solidFill>
                  <a:srgbClr val="3D386F"/>
                </a:solidFill>
              </a:rPr>
              <a:t> </a:t>
            </a:r>
            <a:r>
              <a:rPr dirty="0" sz="3800" spc="-25">
                <a:solidFill>
                  <a:srgbClr val="3D386F"/>
                </a:solidFill>
              </a:rPr>
              <a:t>kê</a:t>
            </a:r>
            <a:endParaRPr sz="3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778022"/>
            <a:ext cx="10840085" cy="1642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06427" y="810253"/>
            <a:ext cx="142608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70">
                <a:solidFill>
                  <a:srgbClr val="3D386F"/>
                </a:solidFill>
              </a:rPr>
              <a:t>TRIỂN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-300">
                <a:solidFill>
                  <a:srgbClr val="3D386F"/>
                </a:solidFill>
              </a:rPr>
              <a:t>KHAI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530">
                <a:solidFill>
                  <a:srgbClr val="3D386F"/>
                </a:solidFill>
              </a:rPr>
              <a:t>VÀ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CÔNG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-340">
                <a:solidFill>
                  <a:srgbClr val="3D386F"/>
                </a:solidFill>
              </a:rPr>
              <a:t>NGHỆ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70">
                <a:solidFill>
                  <a:srgbClr val="3D386F"/>
                </a:solidFill>
              </a:rPr>
              <a:t>SỬ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-340">
                <a:solidFill>
                  <a:srgbClr val="3D386F"/>
                </a:solidFill>
              </a:rPr>
              <a:t>DỤNG</a:t>
            </a:r>
            <a:endParaRPr sz="6000"/>
          </a:p>
        </p:txBody>
      </p:sp>
      <p:grpSp>
        <p:nvGrpSpPr>
          <p:cNvPr id="7" name="object 7" descr=""/>
          <p:cNvGrpSpPr/>
          <p:nvPr/>
        </p:nvGrpSpPr>
        <p:grpSpPr>
          <a:xfrm>
            <a:off x="1425101" y="2124087"/>
            <a:ext cx="358775" cy="5124450"/>
            <a:chOff x="1425101" y="2124087"/>
            <a:chExt cx="358775" cy="512445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5101" y="2124087"/>
              <a:ext cx="114300" cy="114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4934" y="4965069"/>
              <a:ext cx="114300" cy="1143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243" y="7133904"/>
              <a:ext cx="114300" cy="1143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427943" y="1968511"/>
            <a:ext cx="15239365" cy="6975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638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Ngôn</a:t>
            </a:r>
            <a:r>
              <a:rPr dirty="0" sz="2400" spc="17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 b="1">
                <a:solidFill>
                  <a:srgbClr val="3D386F"/>
                </a:solidFill>
                <a:latin typeface="Arial"/>
                <a:cs typeface="Arial"/>
              </a:rPr>
              <a:t>ngữ</a:t>
            </a:r>
            <a:r>
              <a:rPr dirty="0" sz="2400" spc="18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 b="1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18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Arial"/>
                <a:cs typeface="Arial"/>
              </a:rPr>
              <a:t>Framework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5"/>
              </a:spcBef>
            </a:pPr>
            <a:endParaRPr sz="2400">
              <a:latin typeface="Arial"/>
              <a:cs typeface="Arial"/>
            </a:endParaRPr>
          </a:p>
          <a:p>
            <a:pPr marL="12700" marR="4115435">
              <a:lnSpc>
                <a:spcPct val="106800"/>
              </a:lnSpc>
            </a:pP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Frontend: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NextJS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40">
                <a:solidFill>
                  <a:srgbClr val="3D386F"/>
                </a:solidFill>
                <a:latin typeface="Arial"/>
                <a:cs typeface="Arial"/>
              </a:rPr>
              <a:t>(SSR,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50">
                <a:solidFill>
                  <a:srgbClr val="3D386F"/>
                </a:solidFill>
                <a:latin typeface="Arial"/>
                <a:cs typeface="Arial"/>
              </a:rPr>
              <a:t>SEO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 tốt),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TailwindCSS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(giao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diện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nhanh,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0">
                <a:solidFill>
                  <a:srgbClr val="3D386F"/>
                </a:solidFill>
                <a:latin typeface="Arial"/>
                <a:cs typeface="Arial"/>
              </a:rPr>
              <a:t>responsive).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Backend:</a:t>
            </a:r>
            <a:r>
              <a:rPr dirty="0" sz="2400" spc="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NodeJS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420">
                <a:solidFill>
                  <a:srgbClr val="3D386F"/>
                </a:solidFill>
                <a:latin typeface="Arial"/>
                <a:cs typeface="Arial"/>
              </a:rPr>
              <a:t>+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ExpressJS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(API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5">
                <a:solidFill>
                  <a:srgbClr val="3D386F"/>
                </a:solidFill>
                <a:latin typeface="Arial"/>
                <a:cs typeface="Arial"/>
              </a:rPr>
              <a:t>REST),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Sequelize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(ORM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thao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tác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DB).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Database: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MySQL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(ổn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định,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hiệu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cao,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dễ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dùng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với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Docker).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2400">
              <a:latin typeface="Arial"/>
              <a:cs typeface="Arial"/>
            </a:endParaRPr>
          </a:p>
          <a:p>
            <a:pPr marL="366395">
              <a:lnSpc>
                <a:spcPct val="100000"/>
              </a:lnSpc>
              <a:spcBef>
                <a:spcPts val="5"/>
              </a:spcBef>
            </a:pP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Thiết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lập</a:t>
            </a:r>
            <a:r>
              <a:rPr dirty="0" sz="24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20" b="1">
                <a:solidFill>
                  <a:srgbClr val="3D386F"/>
                </a:solidFill>
                <a:latin typeface="Tahoma"/>
                <a:cs typeface="Tahoma"/>
              </a:rPr>
              <a:t>CI/CD</a:t>
            </a:r>
            <a:r>
              <a:rPr dirty="0" sz="24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65" b="1">
                <a:solidFill>
                  <a:srgbClr val="3D386F"/>
                </a:solidFill>
                <a:latin typeface="Tahoma"/>
                <a:cs typeface="Tahoma"/>
              </a:rPr>
              <a:t>với</a:t>
            </a:r>
            <a:r>
              <a:rPr dirty="0" sz="2400" spc="-1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GitHub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Actions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670"/>
              </a:spcBef>
            </a:pP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CI: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Tự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động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kiểm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tra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lint,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test,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build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khi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push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code.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CD: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Tự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động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deploy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bằng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5">
                <a:solidFill>
                  <a:srgbClr val="3D386F"/>
                </a:solidFill>
                <a:latin typeface="Arial"/>
                <a:cs typeface="Arial"/>
              </a:rPr>
              <a:t>Docker,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hỗ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trợ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VPS/Render/Heroku.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Quá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trình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gồm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test,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build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phát</a:t>
            </a:r>
            <a:r>
              <a:rPr dirty="0" sz="2400" spc="20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hành.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0"/>
              </a:spcBef>
            </a:pPr>
            <a:endParaRPr sz="2400">
              <a:latin typeface="Arial"/>
              <a:cs typeface="Arial"/>
            </a:endParaRPr>
          </a:p>
          <a:p>
            <a:pPr marL="530225">
              <a:lnSpc>
                <a:spcPct val="100000"/>
              </a:lnSpc>
            </a:pP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Docker</a:t>
            </a:r>
            <a:r>
              <a:rPr dirty="0" sz="2400" spc="17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hóa</a:t>
            </a:r>
            <a:r>
              <a:rPr dirty="0" sz="2400" spc="17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 b="1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400" spc="17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0" b="1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Dùng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docker-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compose.yml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90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chạy: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frontend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(NextJS),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backend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(Express),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mysql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(CSDL).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Đồng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nhất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môi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trường,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dễ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setup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với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lệnh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docker-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compose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up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-</a:t>
            </a:r>
            <a:r>
              <a:rPr dirty="0" sz="2400" spc="-25">
                <a:solidFill>
                  <a:srgbClr val="3D386F"/>
                </a:solidFill>
                <a:latin typeface="Arial"/>
                <a:cs typeface="Arial"/>
              </a:rPr>
              <a:t>d.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1778022"/>
            <a:ext cx="10840085" cy="1642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06427" y="810253"/>
            <a:ext cx="1426083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70">
                <a:solidFill>
                  <a:srgbClr val="3D386F"/>
                </a:solidFill>
              </a:rPr>
              <a:t>TRIỂN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-300">
                <a:solidFill>
                  <a:srgbClr val="3D386F"/>
                </a:solidFill>
              </a:rPr>
              <a:t>KHAI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530">
                <a:solidFill>
                  <a:srgbClr val="3D386F"/>
                </a:solidFill>
              </a:rPr>
              <a:t>VÀ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CÔNG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-340">
                <a:solidFill>
                  <a:srgbClr val="3D386F"/>
                </a:solidFill>
              </a:rPr>
              <a:t>NGHỆ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70">
                <a:solidFill>
                  <a:srgbClr val="3D386F"/>
                </a:solidFill>
              </a:rPr>
              <a:t>SỬ</a:t>
            </a:r>
            <a:r>
              <a:rPr dirty="0" sz="6000" spc="285">
                <a:solidFill>
                  <a:srgbClr val="3D386F"/>
                </a:solidFill>
              </a:rPr>
              <a:t> </a:t>
            </a:r>
            <a:r>
              <a:rPr dirty="0" sz="6000" spc="-340">
                <a:solidFill>
                  <a:srgbClr val="3D386F"/>
                </a:solidFill>
              </a:rPr>
              <a:t>DỤNG</a:t>
            </a:r>
            <a:endParaRPr sz="6000"/>
          </a:p>
        </p:txBody>
      </p:sp>
      <p:grpSp>
        <p:nvGrpSpPr>
          <p:cNvPr id="7" name="object 7" descr=""/>
          <p:cNvGrpSpPr/>
          <p:nvPr/>
        </p:nvGrpSpPr>
        <p:grpSpPr>
          <a:xfrm>
            <a:off x="1425101" y="2124087"/>
            <a:ext cx="618490" cy="5029200"/>
            <a:chOff x="1425101" y="2124087"/>
            <a:chExt cx="618490" cy="502920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5101" y="2124087"/>
              <a:ext cx="114300" cy="114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9243" y="4745095"/>
              <a:ext cx="114300" cy="1143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8887" y="7038715"/>
              <a:ext cx="114300" cy="11430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427943" y="1968511"/>
            <a:ext cx="11979275" cy="7132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909764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Công</a:t>
            </a:r>
            <a:r>
              <a:rPr dirty="0" sz="2400" spc="16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cụ</a:t>
            </a:r>
            <a:r>
              <a:rPr dirty="0" sz="2400" spc="16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hỗ</a:t>
            </a:r>
            <a:r>
              <a:rPr dirty="0" sz="2400" spc="16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5" b="1">
                <a:solidFill>
                  <a:srgbClr val="3D386F"/>
                </a:solidFill>
                <a:latin typeface="Arial"/>
                <a:cs typeface="Arial"/>
              </a:rPr>
              <a:t>trợ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00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Postman,</a:t>
            </a:r>
            <a:r>
              <a:rPr dirty="0" sz="2400" spc="2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Swagger: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Test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&amp;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tài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liệu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API.</a:t>
            </a:r>
            <a:endParaRPr sz="2400">
              <a:latin typeface="Arial"/>
              <a:cs typeface="Arial"/>
            </a:endParaRPr>
          </a:p>
          <a:p>
            <a:pPr marL="12700" marR="5658485">
              <a:lnSpc>
                <a:spcPct val="106800"/>
              </a:lnSpc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Jira,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GitHub: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công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việc,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mã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nguồn.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Figma: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Thiết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kế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giao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5">
                <a:solidFill>
                  <a:srgbClr val="3D386F"/>
                </a:solidFill>
                <a:latin typeface="Arial"/>
                <a:cs typeface="Arial"/>
              </a:rPr>
              <a:t>diện.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Docker: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Đóng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gói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môi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trường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làm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0">
                <a:solidFill>
                  <a:srgbClr val="3D386F"/>
                </a:solidFill>
                <a:latin typeface="Arial"/>
                <a:cs typeface="Arial"/>
              </a:rPr>
              <a:t>việc.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90"/>
              </a:spcBef>
            </a:pPr>
            <a:endParaRPr sz="2400">
              <a:latin typeface="Arial"/>
              <a:cs typeface="Arial"/>
            </a:endParaRPr>
          </a:p>
          <a:p>
            <a:pPr marL="530225">
              <a:lnSpc>
                <a:spcPct val="100000"/>
              </a:lnSpc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Môi</a:t>
            </a:r>
            <a:r>
              <a:rPr dirty="0" sz="24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trường</a:t>
            </a:r>
            <a:r>
              <a:rPr dirty="0" sz="24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triển</a:t>
            </a:r>
            <a:r>
              <a:rPr dirty="0" sz="24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khai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09"/>
              </a:spcBef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Local: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VS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Code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420">
                <a:solidFill>
                  <a:srgbClr val="3D386F"/>
                </a:solidFill>
                <a:latin typeface="Arial"/>
                <a:cs typeface="Arial"/>
              </a:rPr>
              <a:t>+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35">
                <a:solidFill>
                  <a:srgbClr val="3D386F"/>
                </a:solidFill>
                <a:latin typeface="Arial"/>
                <a:cs typeface="Arial"/>
              </a:rPr>
              <a:t>Docker.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Staging: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Render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hoặc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Railway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90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kiểm</a:t>
            </a:r>
            <a:r>
              <a:rPr dirty="0" sz="2400" spc="2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30">
                <a:solidFill>
                  <a:srgbClr val="3D386F"/>
                </a:solidFill>
                <a:latin typeface="Arial"/>
                <a:cs typeface="Arial"/>
              </a:rPr>
              <a:t>thử.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Production: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VPS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Linux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(≥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2GB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RAM),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frontend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qua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nginx,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backend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reverse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proxy.</a:t>
            </a:r>
            <a:endParaRPr sz="2400">
              <a:latin typeface="Arial"/>
              <a:cs typeface="Arial"/>
            </a:endParaRPr>
          </a:p>
          <a:p>
            <a:pPr algn="ctr" marR="9042400">
              <a:lnSpc>
                <a:spcPct val="100000"/>
              </a:lnSpc>
              <a:spcBef>
                <a:spcPts val="2745"/>
              </a:spcBef>
            </a:pP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Đánh</a:t>
            </a:r>
            <a:r>
              <a:rPr dirty="0" sz="2400" spc="21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5" b="1">
                <a:solidFill>
                  <a:srgbClr val="3D386F"/>
                </a:solidFill>
                <a:latin typeface="Arial"/>
                <a:cs typeface="Arial"/>
              </a:rPr>
              <a:t>giá</a:t>
            </a:r>
            <a:endParaRPr sz="2400">
              <a:latin typeface="Arial"/>
              <a:cs typeface="Arial"/>
            </a:endParaRPr>
          </a:p>
          <a:p>
            <a:pPr marL="12700" marR="7480934">
              <a:lnSpc>
                <a:spcPct val="106800"/>
              </a:lnSpc>
              <a:spcBef>
                <a:spcPts val="208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CI/CD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tăng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tốc</a:t>
            </a:r>
            <a:r>
              <a:rPr dirty="0" sz="2400" spc="2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r>
              <a:rPr dirty="0" sz="2400" spc="2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khai.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Docker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loại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bỏ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lỗi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môi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trường.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Kiến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trúc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microservices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dễ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trì,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mở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rộng.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Cng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cụ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hỗ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trợ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kết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nối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frontend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–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backend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hiệu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quả.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2797884"/>
            <a:ext cx="10840085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300"/>
              </a:lnSpc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36080" y="851526"/>
            <a:ext cx="64014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QUẢN</a:t>
            </a:r>
            <a:r>
              <a:rPr dirty="0" sz="6000" spc="350">
                <a:solidFill>
                  <a:srgbClr val="3D386F"/>
                </a:solidFill>
              </a:rPr>
              <a:t> </a:t>
            </a:r>
            <a:r>
              <a:rPr dirty="0" sz="6000" spc="80">
                <a:solidFill>
                  <a:srgbClr val="3D386F"/>
                </a:solidFill>
              </a:rPr>
              <a:t>LÝ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100">
                <a:solidFill>
                  <a:srgbClr val="3D386F"/>
                </a:solidFill>
              </a:rPr>
              <a:t>DỰ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-25">
                <a:solidFill>
                  <a:srgbClr val="3D386F"/>
                </a:solidFill>
              </a:rPr>
              <a:t>ÁN</a:t>
            </a:r>
            <a:endParaRPr sz="6000"/>
          </a:p>
        </p:txBody>
      </p:sp>
      <p:grpSp>
        <p:nvGrpSpPr>
          <p:cNvPr id="7" name="object 7" descr=""/>
          <p:cNvGrpSpPr/>
          <p:nvPr/>
        </p:nvGrpSpPr>
        <p:grpSpPr>
          <a:xfrm>
            <a:off x="1409379" y="2124087"/>
            <a:ext cx="130175" cy="3354070"/>
            <a:chOff x="1409379" y="2124087"/>
            <a:chExt cx="130175" cy="3354070"/>
          </a:xfrm>
        </p:grpSpPr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5101" y="2124087"/>
              <a:ext cx="114300" cy="1143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379" y="5363260"/>
              <a:ext cx="114300" cy="11430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436294" y="1968511"/>
            <a:ext cx="13460730" cy="6831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8130">
              <a:lnSpc>
                <a:spcPct val="100000"/>
              </a:lnSpc>
              <a:spcBef>
                <a:spcPts val="100"/>
              </a:spcBef>
            </a:pPr>
            <a:r>
              <a:rPr dirty="0" sz="2400" spc="55" b="1">
                <a:solidFill>
                  <a:srgbClr val="3D386F"/>
                </a:solidFill>
                <a:latin typeface="Arial"/>
                <a:cs typeface="Arial"/>
              </a:rPr>
              <a:t>Phương</a:t>
            </a:r>
            <a:r>
              <a:rPr dirty="0" sz="2400" spc="17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3D386F"/>
                </a:solidFill>
                <a:latin typeface="Arial"/>
                <a:cs typeface="Arial"/>
              </a:rPr>
              <a:t>pháp</a:t>
            </a:r>
            <a:r>
              <a:rPr dirty="0" sz="2400" spc="17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luận</a:t>
            </a:r>
            <a:r>
              <a:rPr dirty="0" sz="2400" spc="17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 b="1">
                <a:solidFill>
                  <a:srgbClr val="3D386F"/>
                </a:solidFill>
                <a:latin typeface="Arial"/>
                <a:cs typeface="Arial"/>
              </a:rPr>
              <a:t>phát</a:t>
            </a:r>
            <a:r>
              <a:rPr dirty="0" sz="2400" spc="17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 b="1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r>
              <a:rPr dirty="0" sz="2400" spc="180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phần</a:t>
            </a:r>
            <a:r>
              <a:rPr dirty="0" sz="2400" spc="17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3D386F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áp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dụng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mô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hình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Agile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Scrum,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với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các</a:t>
            </a:r>
            <a:r>
              <a:rPr dirty="0" sz="2400" spc="25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ưu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điểm:</a:t>
            </a:r>
            <a:endParaRPr sz="2400">
              <a:latin typeface="Arial"/>
              <a:cs typeface="Arial"/>
            </a:endParaRPr>
          </a:p>
          <a:p>
            <a:pPr marL="12700" marR="1350645">
              <a:lnSpc>
                <a:spcPct val="106800"/>
              </a:lnSpc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Chia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nhỏ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thành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các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giai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đoạn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(Sprint),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giúp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theo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dõi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tiến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độ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rõ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ràng.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Phù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hợp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với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nhóm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sinh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viên: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linh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hoạt,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thích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ứng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nhanh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với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thay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đổi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yêu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cầu.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Mỗi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Sprint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kéo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dài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1–2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tuần,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kết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thúc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bằng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buổi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demo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90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đánh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giá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kết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quả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điều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chỉnh.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80"/>
              </a:spcBef>
            </a:pPr>
            <a:endParaRPr sz="2400">
              <a:latin typeface="Arial"/>
              <a:cs typeface="Arial"/>
            </a:endParaRPr>
          </a:p>
          <a:p>
            <a:pPr marL="338455">
              <a:lnSpc>
                <a:spcPct val="100000"/>
              </a:lnSpc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Sử</a:t>
            </a:r>
            <a:r>
              <a:rPr dirty="0" sz="24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dụng</a:t>
            </a:r>
            <a:r>
              <a:rPr dirty="0" sz="24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90" b="1">
                <a:solidFill>
                  <a:srgbClr val="3D386F"/>
                </a:solidFill>
                <a:latin typeface="Tahoma"/>
                <a:cs typeface="Tahoma"/>
              </a:rPr>
              <a:t>Jira</a:t>
            </a:r>
            <a:r>
              <a:rPr dirty="0" sz="24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80" b="1">
                <a:solidFill>
                  <a:srgbClr val="3D386F"/>
                </a:solidFill>
                <a:latin typeface="Tahoma"/>
                <a:cs typeface="Tahoma"/>
              </a:rPr>
              <a:t>để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lập</a:t>
            </a:r>
            <a:r>
              <a:rPr dirty="0" sz="24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kế</a:t>
            </a:r>
            <a:r>
              <a:rPr dirty="0" sz="24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hoạch</a:t>
            </a:r>
            <a:r>
              <a:rPr dirty="0" sz="24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và</a:t>
            </a:r>
            <a:r>
              <a:rPr dirty="0" sz="24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theo</a:t>
            </a:r>
            <a:r>
              <a:rPr dirty="0" sz="24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dõi</a:t>
            </a:r>
            <a:r>
              <a:rPr dirty="0" sz="2400" spc="7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tiến</a:t>
            </a:r>
            <a:r>
              <a:rPr dirty="0" sz="2400" spc="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55" b="1">
                <a:solidFill>
                  <a:srgbClr val="3D386F"/>
                </a:solidFill>
                <a:latin typeface="Tahoma"/>
                <a:cs typeface="Tahoma"/>
              </a:rPr>
              <a:t>độ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80"/>
              </a:spcBef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Jira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được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sử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dụng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làm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công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cụ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chính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0">
                <a:solidFill>
                  <a:srgbClr val="3D386F"/>
                </a:solidFill>
                <a:latin typeface="Arial"/>
                <a:cs typeface="Arial"/>
              </a:rPr>
              <a:t>để: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công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việc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theo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Story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Task.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Lập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kế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hoạch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Sprint,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giao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nhiệm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vụ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cho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từng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thành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viên.</a:t>
            </a:r>
            <a:endParaRPr sz="2400">
              <a:latin typeface="Arial"/>
              <a:cs typeface="Arial"/>
            </a:endParaRPr>
          </a:p>
          <a:p>
            <a:pPr marL="12700" marR="2151380">
              <a:lnSpc>
                <a:spcPct val="106800"/>
              </a:lnSpc>
            </a:pP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Theo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dõi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tiến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độ,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cập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nhật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trạng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thái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công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việc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(To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Do,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In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45">
                <a:solidFill>
                  <a:srgbClr val="3D386F"/>
                </a:solidFill>
                <a:latin typeface="Arial"/>
                <a:cs typeface="Arial"/>
              </a:rPr>
              <a:t>Progress,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Done).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chia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thành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4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giai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đoạn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(Sprint),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diễn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ra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70">
                <a:solidFill>
                  <a:srgbClr val="3D386F"/>
                </a:solidFill>
                <a:latin typeface="Arial"/>
                <a:cs typeface="Arial"/>
              </a:rPr>
              <a:t>từ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10/06/2025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–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24/07/2025.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Mỗi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Sprint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tập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trung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vào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nhóm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chức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chính,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với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mục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tiêu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rõ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ràng.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Sau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mỗi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Sprint,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tổng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kết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–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đánh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giá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200">
                <a:solidFill>
                  <a:srgbClr val="3D386F"/>
                </a:solidFill>
                <a:latin typeface="Arial"/>
                <a:cs typeface="Arial"/>
              </a:rPr>
              <a:t>–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cải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tiến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cho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Sprint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tiếp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the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2797884"/>
            <a:ext cx="10840085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300"/>
              </a:lnSpc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2487" y="3882725"/>
              <a:ext cx="11296649" cy="27241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36080" y="851526"/>
            <a:ext cx="64014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QUẢN</a:t>
            </a:r>
            <a:r>
              <a:rPr dirty="0" sz="6000" spc="350">
                <a:solidFill>
                  <a:srgbClr val="3D386F"/>
                </a:solidFill>
              </a:rPr>
              <a:t> </a:t>
            </a:r>
            <a:r>
              <a:rPr dirty="0" sz="6000" spc="80">
                <a:solidFill>
                  <a:srgbClr val="3D386F"/>
                </a:solidFill>
              </a:rPr>
              <a:t>LÝ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100">
                <a:solidFill>
                  <a:srgbClr val="3D386F"/>
                </a:solidFill>
              </a:rPr>
              <a:t>DỰ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-25">
                <a:solidFill>
                  <a:srgbClr val="3D386F"/>
                </a:solidFill>
              </a:rPr>
              <a:t>ÁN</a:t>
            </a:r>
            <a:endParaRPr sz="60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101" y="2124087"/>
            <a:ext cx="114300" cy="1143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293953" y="1789121"/>
            <a:ext cx="6255385" cy="150622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420370">
              <a:lnSpc>
                <a:spcPct val="100000"/>
              </a:lnSpc>
              <a:spcBef>
                <a:spcPts val="1510"/>
              </a:spcBef>
            </a:pP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Sprint</a:t>
            </a:r>
            <a:r>
              <a:rPr dirty="0" sz="2400" spc="21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465" b="1">
                <a:solidFill>
                  <a:srgbClr val="3D386F"/>
                </a:solidFill>
                <a:latin typeface="Arial"/>
                <a:cs typeface="Arial"/>
              </a:rPr>
              <a:t>1</a:t>
            </a:r>
            <a:endParaRPr sz="2400">
              <a:latin typeface="Arial"/>
              <a:cs typeface="Arial"/>
            </a:endParaRPr>
          </a:p>
          <a:p>
            <a:pPr marL="174625">
              <a:lnSpc>
                <a:spcPct val="100000"/>
              </a:lnSpc>
              <a:spcBef>
                <a:spcPts val="1415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Thời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3D386F"/>
                </a:solidFill>
                <a:latin typeface="Tahoma"/>
                <a:cs typeface="Tahoma"/>
              </a:rPr>
              <a:t>gian:</a:t>
            </a:r>
            <a:r>
              <a:rPr dirty="0" sz="2400" spc="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90" b="1">
                <a:solidFill>
                  <a:srgbClr val="3D386F"/>
                </a:solidFill>
                <a:latin typeface="Tahoma"/>
                <a:cs typeface="Tahoma"/>
              </a:rPr>
              <a:t>10/06/2025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đến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85" b="1">
                <a:solidFill>
                  <a:srgbClr val="3D386F"/>
                </a:solidFill>
                <a:latin typeface="Tahoma"/>
                <a:cs typeface="Tahoma"/>
              </a:rPr>
              <a:t>30/6/2025.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Kế</a:t>
            </a:r>
            <a:r>
              <a:rPr dirty="0" sz="2400" spc="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hoạch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20760" y="7119695"/>
            <a:ext cx="131432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Kết</a:t>
            </a:r>
            <a:r>
              <a:rPr dirty="0" sz="2400" spc="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30" b="1">
                <a:solidFill>
                  <a:srgbClr val="3D386F"/>
                </a:solidFill>
                <a:latin typeface="Tahoma"/>
                <a:cs typeface="Tahoma"/>
              </a:rPr>
              <a:t>quả: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Hoàn</a:t>
            </a:r>
            <a:r>
              <a:rPr dirty="0" sz="2400" spc="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thành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Sprint</a:t>
            </a:r>
            <a:r>
              <a:rPr dirty="0" sz="2400" spc="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630" b="1">
                <a:solidFill>
                  <a:srgbClr val="3D386F"/>
                </a:solidFill>
                <a:latin typeface="Tahoma"/>
                <a:cs typeface="Tahoma"/>
              </a:rPr>
              <a:t>1</a:t>
            </a:r>
            <a:r>
              <a:rPr dirty="0" sz="2400" spc="13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65" b="1">
                <a:solidFill>
                  <a:srgbClr val="3D386F"/>
                </a:solidFill>
                <a:latin typeface="Tahoma"/>
                <a:cs typeface="Tahoma"/>
              </a:rPr>
              <a:t>với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tổng</a:t>
            </a:r>
            <a:r>
              <a:rPr dirty="0" sz="2400" spc="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cộng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8</a:t>
            </a:r>
            <a:r>
              <a:rPr dirty="0" sz="2400" spc="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công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việc</a:t>
            </a:r>
            <a:r>
              <a:rPr dirty="0" sz="2400" spc="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125" b="1">
                <a:solidFill>
                  <a:srgbClr val="3D386F"/>
                </a:solidFill>
                <a:latin typeface="Tahoma"/>
                <a:cs typeface="Tahoma"/>
              </a:rPr>
              <a:t>được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thực</a:t>
            </a:r>
            <a:r>
              <a:rPr dirty="0" sz="2400" spc="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hiện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thành</a:t>
            </a:r>
            <a:r>
              <a:rPr dirty="0" sz="2400" spc="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công,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2797884"/>
            <a:ext cx="10840085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300"/>
              </a:lnSpc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9978" y="3886230"/>
              <a:ext cx="11296649" cy="25145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36080" y="851526"/>
            <a:ext cx="64014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QUẢN</a:t>
            </a:r>
            <a:r>
              <a:rPr dirty="0" sz="6000" spc="350">
                <a:solidFill>
                  <a:srgbClr val="3D386F"/>
                </a:solidFill>
              </a:rPr>
              <a:t> </a:t>
            </a:r>
            <a:r>
              <a:rPr dirty="0" sz="6000" spc="80">
                <a:solidFill>
                  <a:srgbClr val="3D386F"/>
                </a:solidFill>
              </a:rPr>
              <a:t>LÝ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100">
                <a:solidFill>
                  <a:srgbClr val="3D386F"/>
                </a:solidFill>
              </a:rPr>
              <a:t>DỰ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-25">
                <a:solidFill>
                  <a:srgbClr val="3D386F"/>
                </a:solidFill>
              </a:rPr>
              <a:t>ÁN</a:t>
            </a:r>
            <a:endParaRPr sz="60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101" y="2124087"/>
            <a:ext cx="114300" cy="1143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11068" y="1789121"/>
            <a:ext cx="6276975" cy="150622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403225">
              <a:lnSpc>
                <a:spcPct val="100000"/>
              </a:lnSpc>
              <a:spcBef>
                <a:spcPts val="1510"/>
              </a:spcBef>
            </a:pP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Sprint</a:t>
            </a:r>
            <a:r>
              <a:rPr dirty="0" sz="2400" spc="21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Thời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3D386F"/>
                </a:solidFill>
                <a:latin typeface="Tahoma"/>
                <a:cs typeface="Tahoma"/>
              </a:rPr>
              <a:t>gian: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40" b="1">
                <a:solidFill>
                  <a:srgbClr val="3D386F"/>
                </a:solidFill>
                <a:latin typeface="Tahoma"/>
                <a:cs typeface="Tahoma"/>
              </a:rPr>
              <a:t>30/06/2025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đến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30" b="1">
                <a:solidFill>
                  <a:srgbClr val="3D386F"/>
                </a:solidFill>
                <a:latin typeface="Tahoma"/>
                <a:cs typeface="Tahoma"/>
              </a:rPr>
              <a:t>10/07/2025.</a:t>
            </a:r>
            <a:endParaRPr sz="2400">
              <a:latin typeface="Tahoma"/>
              <a:cs typeface="Tahoma"/>
            </a:endParaRPr>
          </a:p>
          <a:p>
            <a:pPr marL="102235">
              <a:lnSpc>
                <a:spcPct val="100000"/>
              </a:lnSpc>
              <a:spcBef>
                <a:spcPts val="195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Kế</a:t>
            </a:r>
            <a:r>
              <a:rPr dirty="0" sz="2400" spc="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hoặch: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42371" y="7119695"/>
            <a:ext cx="131000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Kết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30" b="1">
                <a:solidFill>
                  <a:srgbClr val="3D386F"/>
                </a:solidFill>
                <a:latin typeface="Tahoma"/>
                <a:cs typeface="Tahoma"/>
              </a:rPr>
              <a:t>quả: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Hoàn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thành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Sprint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2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65" b="1">
                <a:solidFill>
                  <a:srgbClr val="3D386F"/>
                </a:solidFill>
                <a:latin typeface="Tahoma"/>
                <a:cs typeface="Tahoma"/>
              </a:rPr>
              <a:t>với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tổng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cộng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5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công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việc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125" b="1">
                <a:solidFill>
                  <a:srgbClr val="3D386F"/>
                </a:solidFill>
                <a:latin typeface="Tahoma"/>
                <a:cs typeface="Tahoma"/>
              </a:rPr>
              <a:t>được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thực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hiện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thành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công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2797884"/>
            <a:ext cx="10840085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300"/>
              </a:lnSpc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7433" y="3739834"/>
              <a:ext cx="11296649" cy="21431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36080" y="851526"/>
            <a:ext cx="64014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QUẢN</a:t>
            </a:r>
            <a:r>
              <a:rPr dirty="0" sz="6000" spc="350">
                <a:solidFill>
                  <a:srgbClr val="3D386F"/>
                </a:solidFill>
              </a:rPr>
              <a:t> </a:t>
            </a:r>
            <a:r>
              <a:rPr dirty="0" sz="6000" spc="80">
                <a:solidFill>
                  <a:srgbClr val="3D386F"/>
                </a:solidFill>
              </a:rPr>
              <a:t>LÝ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100">
                <a:solidFill>
                  <a:srgbClr val="3D386F"/>
                </a:solidFill>
              </a:rPr>
              <a:t>DỰ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-25">
                <a:solidFill>
                  <a:srgbClr val="3D386F"/>
                </a:solidFill>
              </a:rPr>
              <a:t>ÁN</a:t>
            </a:r>
            <a:endParaRPr sz="60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101" y="2124087"/>
            <a:ext cx="114300" cy="1143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436294" y="1789121"/>
            <a:ext cx="5915025" cy="150622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278130">
              <a:lnSpc>
                <a:spcPct val="100000"/>
              </a:lnSpc>
              <a:spcBef>
                <a:spcPts val="1510"/>
              </a:spcBef>
            </a:pP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Sprint</a:t>
            </a:r>
            <a:r>
              <a:rPr dirty="0" sz="2400" spc="21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50" b="1">
                <a:solidFill>
                  <a:srgbClr val="3D386F"/>
                </a:solidFill>
                <a:latin typeface="Arial"/>
                <a:cs typeface="Arial"/>
              </a:rPr>
              <a:t>3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Thời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3D386F"/>
                </a:solidFill>
                <a:latin typeface="Tahoma"/>
                <a:cs typeface="Tahoma"/>
              </a:rPr>
              <a:t>gian: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20" b="1">
                <a:solidFill>
                  <a:srgbClr val="3D386F"/>
                </a:solidFill>
                <a:latin typeface="Tahoma"/>
                <a:cs typeface="Tahoma"/>
              </a:rPr>
              <a:t>10/07/2025</a:t>
            </a:r>
            <a:r>
              <a:rPr dirty="0" sz="2400" spc="6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đến</a:t>
            </a:r>
            <a:r>
              <a:rPr dirty="0" sz="2400" spc="6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60" b="1">
                <a:solidFill>
                  <a:srgbClr val="3D386F"/>
                </a:solidFill>
                <a:latin typeface="Tahoma"/>
                <a:cs typeface="Tahoma"/>
              </a:rPr>
              <a:t>17/07/2025.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Kế</a:t>
            </a:r>
            <a:r>
              <a:rPr dirty="0" sz="2400" spc="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hoạch: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16000" y="7119695"/>
            <a:ext cx="131527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Kết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30" b="1">
                <a:solidFill>
                  <a:srgbClr val="3D386F"/>
                </a:solidFill>
                <a:latin typeface="Tahoma"/>
                <a:cs typeface="Tahoma"/>
              </a:rPr>
              <a:t>quả: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Hoàn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thành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Sprint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3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65" b="1">
                <a:solidFill>
                  <a:srgbClr val="3D386F"/>
                </a:solidFill>
                <a:latin typeface="Tahoma"/>
                <a:cs typeface="Tahoma"/>
              </a:rPr>
              <a:t>với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tổng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cộng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3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công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việc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125" b="1">
                <a:solidFill>
                  <a:srgbClr val="3D386F"/>
                </a:solidFill>
                <a:latin typeface="Tahoma"/>
                <a:cs typeface="Tahoma"/>
              </a:rPr>
              <a:t>được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thực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hiện</a:t>
            </a:r>
            <a:r>
              <a:rPr dirty="0" sz="2400" spc="4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thành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công.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623023" y="1370482"/>
              <a:ext cx="13651230" cy="8128000"/>
            </a:xfrm>
            <a:custGeom>
              <a:avLst/>
              <a:gdLst/>
              <a:ahLst/>
              <a:cxnLst/>
              <a:rect l="l" t="t" r="r" b="b"/>
              <a:pathLst>
                <a:path w="13651230" h="8128000">
                  <a:moveTo>
                    <a:pt x="13650894" y="8127613"/>
                  </a:moveTo>
                  <a:lnTo>
                    <a:pt x="0" y="8127613"/>
                  </a:lnTo>
                  <a:lnTo>
                    <a:pt x="0" y="0"/>
                  </a:lnTo>
                  <a:lnTo>
                    <a:pt x="13650894" y="0"/>
                  </a:lnTo>
                  <a:lnTo>
                    <a:pt x="13650894" y="8127613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2614988" y="9276562"/>
            <a:ext cx="16510" cy="229870"/>
          </a:xfrm>
          <a:custGeom>
            <a:avLst/>
            <a:gdLst/>
            <a:ahLst/>
            <a:cxnLst/>
            <a:rect l="l" t="t" r="r" b="b"/>
            <a:pathLst>
              <a:path w="16510" h="229870">
                <a:moveTo>
                  <a:pt x="0" y="229570"/>
                </a:moveTo>
                <a:lnTo>
                  <a:pt x="16072" y="229570"/>
                </a:lnTo>
                <a:lnTo>
                  <a:pt x="16072" y="0"/>
                </a:lnTo>
                <a:lnTo>
                  <a:pt x="0" y="0"/>
                </a:lnTo>
                <a:lnTo>
                  <a:pt x="0" y="229570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2224774" y="994486"/>
            <a:ext cx="14057630" cy="8512175"/>
            <a:chOff x="2224774" y="994486"/>
            <a:chExt cx="14057630" cy="8512175"/>
          </a:xfrm>
        </p:grpSpPr>
        <p:sp>
          <p:nvSpPr>
            <p:cNvPr id="7" name="object 7" descr=""/>
            <p:cNvSpPr/>
            <p:nvPr/>
          </p:nvSpPr>
          <p:spPr>
            <a:xfrm>
              <a:off x="2631059" y="1362455"/>
              <a:ext cx="13651230" cy="8143875"/>
            </a:xfrm>
            <a:custGeom>
              <a:avLst/>
              <a:gdLst/>
              <a:ahLst/>
              <a:cxnLst/>
              <a:rect l="l" t="t" r="r" b="b"/>
              <a:pathLst>
                <a:path w="13651230" h="8143875">
                  <a:moveTo>
                    <a:pt x="13650722" y="0"/>
                  </a:moveTo>
                  <a:lnTo>
                    <a:pt x="13634834" y="0"/>
                  </a:lnTo>
                  <a:lnTo>
                    <a:pt x="13416191" y="0"/>
                  </a:lnTo>
                  <a:lnTo>
                    <a:pt x="13416191" y="16065"/>
                  </a:lnTo>
                  <a:lnTo>
                    <a:pt x="13634834" y="16065"/>
                  </a:lnTo>
                  <a:lnTo>
                    <a:pt x="13634834" y="8127619"/>
                  </a:lnTo>
                  <a:lnTo>
                    <a:pt x="0" y="8127619"/>
                  </a:lnTo>
                  <a:lnTo>
                    <a:pt x="0" y="8143684"/>
                  </a:lnTo>
                  <a:lnTo>
                    <a:pt x="13634834" y="8143684"/>
                  </a:lnTo>
                  <a:lnTo>
                    <a:pt x="13650722" y="8143684"/>
                  </a:lnTo>
                  <a:lnTo>
                    <a:pt x="13650722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40731" y="1477642"/>
              <a:ext cx="13806805" cy="7799070"/>
            </a:xfrm>
            <a:custGeom>
              <a:avLst/>
              <a:gdLst/>
              <a:ahLst/>
              <a:cxnLst/>
              <a:rect l="l" t="t" r="r" b="b"/>
              <a:pathLst>
                <a:path w="13806805" h="7799070">
                  <a:moveTo>
                    <a:pt x="0" y="7798919"/>
                  </a:moveTo>
                  <a:lnTo>
                    <a:pt x="13806525" y="7798919"/>
                  </a:lnTo>
                  <a:lnTo>
                    <a:pt x="13806525" y="0"/>
                  </a:lnTo>
                  <a:lnTo>
                    <a:pt x="0" y="0"/>
                  </a:lnTo>
                  <a:lnTo>
                    <a:pt x="0" y="7798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24773" y="1425028"/>
              <a:ext cx="13837919" cy="7867650"/>
            </a:xfrm>
            <a:custGeom>
              <a:avLst/>
              <a:gdLst/>
              <a:ahLst/>
              <a:cxnLst/>
              <a:rect l="l" t="t" r="r" b="b"/>
              <a:pathLst>
                <a:path w="13837919" h="7867650">
                  <a:moveTo>
                    <a:pt x="13837374" y="0"/>
                  </a:moveTo>
                  <a:lnTo>
                    <a:pt x="13806538" y="0"/>
                  </a:lnTo>
                  <a:lnTo>
                    <a:pt x="13806538" y="7835557"/>
                  </a:lnTo>
                  <a:lnTo>
                    <a:pt x="31915" y="7835557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7867510"/>
                  </a:lnTo>
                  <a:lnTo>
                    <a:pt x="31915" y="7867510"/>
                  </a:lnTo>
                  <a:lnTo>
                    <a:pt x="13806538" y="7867510"/>
                  </a:lnTo>
                  <a:lnTo>
                    <a:pt x="13837374" y="7867510"/>
                  </a:lnTo>
                  <a:lnTo>
                    <a:pt x="1383737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240730" y="1010442"/>
              <a:ext cx="13806805" cy="467359"/>
            </a:xfrm>
            <a:custGeom>
              <a:avLst/>
              <a:gdLst/>
              <a:ahLst/>
              <a:cxnLst/>
              <a:rect l="l" t="t" r="r" b="b"/>
              <a:pathLst>
                <a:path w="13806805" h="467359">
                  <a:moveTo>
                    <a:pt x="13806525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3806525" y="0"/>
                  </a:lnTo>
                  <a:lnTo>
                    <a:pt x="13806525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224773" y="994498"/>
              <a:ext cx="13838555" cy="499109"/>
            </a:xfrm>
            <a:custGeom>
              <a:avLst/>
              <a:gdLst/>
              <a:ahLst/>
              <a:cxnLst/>
              <a:rect l="l" t="t" r="r" b="b"/>
              <a:pathLst>
                <a:path w="13838555" h="499109">
                  <a:moveTo>
                    <a:pt x="13838454" y="0"/>
                  </a:moveTo>
                  <a:lnTo>
                    <a:pt x="13806538" y="0"/>
                  </a:lnTo>
                  <a:lnTo>
                    <a:pt x="13806538" y="31915"/>
                  </a:lnTo>
                  <a:lnTo>
                    <a:pt x="13806538" y="467194"/>
                  </a:lnTo>
                  <a:lnTo>
                    <a:pt x="31915" y="467194"/>
                  </a:lnTo>
                  <a:lnTo>
                    <a:pt x="31915" y="31915"/>
                  </a:lnTo>
                  <a:lnTo>
                    <a:pt x="13806538" y="31915"/>
                  </a:lnTo>
                  <a:lnTo>
                    <a:pt x="13806538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10"/>
                  </a:lnTo>
                  <a:lnTo>
                    <a:pt x="31915" y="499110"/>
                  </a:lnTo>
                  <a:lnTo>
                    <a:pt x="13806538" y="499110"/>
                  </a:lnTo>
                  <a:lnTo>
                    <a:pt x="13838454" y="499110"/>
                  </a:lnTo>
                  <a:lnTo>
                    <a:pt x="1383845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57453" y="1152366"/>
              <a:ext cx="180974" cy="18097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5246820" y="117547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78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31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861915" y="131445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718524" y="2183207"/>
            <a:ext cx="9079865" cy="13061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400">
                <a:solidFill>
                  <a:srgbClr val="3D386F"/>
                </a:solidFill>
              </a:rPr>
              <a:t>lý</a:t>
            </a:r>
            <a:r>
              <a:rPr dirty="0" sz="8400" spc="405">
                <a:solidFill>
                  <a:srgbClr val="3D386F"/>
                </a:solidFill>
              </a:rPr>
              <a:t> </a:t>
            </a:r>
            <a:r>
              <a:rPr dirty="0" sz="8400" spc="204">
                <a:solidFill>
                  <a:srgbClr val="3D386F"/>
                </a:solidFill>
              </a:rPr>
              <a:t>do</a:t>
            </a:r>
            <a:r>
              <a:rPr dirty="0" sz="8400" spc="409">
                <a:solidFill>
                  <a:srgbClr val="3D386F"/>
                </a:solidFill>
              </a:rPr>
              <a:t> </a:t>
            </a:r>
            <a:r>
              <a:rPr dirty="0" sz="8400">
                <a:solidFill>
                  <a:srgbClr val="3D386F"/>
                </a:solidFill>
              </a:rPr>
              <a:t>chọn</a:t>
            </a:r>
            <a:r>
              <a:rPr dirty="0" sz="8400" spc="405">
                <a:solidFill>
                  <a:srgbClr val="3D386F"/>
                </a:solidFill>
              </a:rPr>
              <a:t> </a:t>
            </a:r>
            <a:r>
              <a:rPr dirty="0" sz="8400" spc="105">
                <a:solidFill>
                  <a:srgbClr val="3D386F"/>
                </a:solidFill>
              </a:rPr>
              <a:t>đề</a:t>
            </a:r>
            <a:r>
              <a:rPr dirty="0" sz="8400" spc="409">
                <a:solidFill>
                  <a:srgbClr val="3D386F"/>
                </a:solidFill>
              </a:rPr>
              <a:t> </a:t>
            </a:r>
            <a:r>
              <a:rPr dirty="0" sz="8400" spc="-95">
                <a:solidFill>
                  <a:srgbClr val="3D386F"/>
                </a:solidFill>
              </a:rPr>
              <a:t>tài</a:t>
            </a:r>
            <a:endParaRPr sz="8400"/>
          </a:p>
        </p:txBody>
      </p:sp>
      <p:sp>
        <p:nvSpPr>
          <p:cNvPr id="16" name="object 16" descr=""/>
          <p:cNvSpPr txBox="1"/>
          <p:nvPr/>
        </p:nvSpPr>
        <p:spPr>
          <a:xfrm>
            <a:off x="3498839" y="4622125"/>
            <a:ext cx="11519535" cy="27101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7100"/>
              </a:lnSpc>
              <a:spcBef>
                <a:spcPts val="95"/>
              </a:spcBef>
            </a:pPr>
            <a:r>
              <a:rPr dirty="0" sz="2350" spc="5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0">
                <a:solidFill>
                  <a:srgbClr val="3D386F"/>
                </a:solidFill>
                <a:latin typeface="Arial"/>
                <a:cs typeface="Arial"/>
              </a:rPr>
              <a:t>thời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đại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số,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việc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350" spc="-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25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cửa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65">
                <a:solidFill>
                  <a:srgbClr val="3D386F"/>
                </a:solidFill>
                <a:latin typeface="Arial"/>
                <a:cs typeface="Arial"/>
              </a:rPr>
              <a:t>bằng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350" spc="-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0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phần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mềm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95">
                <a:solidFill>
                  <a:srgbClr val="3D386F"/>
                </a:solidFill>
                <a:latin typeface="Arial"/>
                <a:cs typeface="Arial"/>
              </a:rPr>
              <a:t>trở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nên</a:t>
            </a:r>
            <a:r>
              <a:rPr dirty="0" sz="2350" spc="-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cần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35">
                <a:solidFill>
                  <a:srgbClr val="3D386F"/>
                </a:solidFill>
                <a:latin typeface="Arial"/>
                <a:cs typeface="Arial"/>
              </a:rPr>
              <a:t>thiết </a:t>
            </a:r>
            <a:r>
              <a:rPr dirty="0" sz="2350" spc="70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nâng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cao</a:t>
            </a:r>
            <a:r>
              <a:rPr dirty="0" sz="2350" spc="3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hiệu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quả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kinh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doanh.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60">
                <a:solidFill>
                  <a:srgbClr val="3D386F"/>
                </a:solidFill>
                <a:latin typeface="Arial"/>
                <a:cs typeface="Arial"/>
              </a:rPr>
              <a:t>Ngành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14">
                <a:solidFill>
                  <a:srgbClr val="3D386F"/>
                </a:solidFill>
                <a:latin typeface="Arial"/>
                <a:cs typeface="Arial"/>
              </a:rPr>
              <a:t>thể</a:t>
            </a:r>
            <a:r>
              <a:rPr dirty="0" sz="2350" spc="3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thao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đang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05">
                <a:solidFill>
                  <a:srgbClr val="3D386F"/>
                </a:solidFill>
                <a:latin typeface="Arial"/>
                <a:cs typeface="Arial"/>
              </a:rPr>
              <a:t>phát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10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r>
              <a:rPr dirty="0" sz="2350" spc="33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-10">
                <a:solidFill>
                  <a:srgbClr val="3D386F"/>
                </a:solidFill>
                <a:latin typeface="Arial"/>
                <a:cs typeface="Arial"/>
              </a:rPr>
              <a:t>nhưng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nhiều</a:t>
            </a:r>
            <a:r>
              <a:rPr dirty="0" sz="235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cửa</a:t>
            </a:r>
            <a:r>
              <a:rPr dirty="0" sz="235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350" spc="1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vẫn</a:t>
            </a:r>
            <a:r>
              <a:rPr dirty="0" sz="235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350" spc="1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25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350" spc="1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14">
                <a:solidFill>
                  <a:srgbClr val="3D386F"/>
                </a:solidFill>
                <a:latin typeface="Arial"/>
                <a:cs typeface="Arial"/>
              </a:rPr>
              <a:t>thủ</a:t>
            </a:r>
            <a:r>
              <a:rPr dirty="0" sz="235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công,</a:t>
            </a:r>
            <a:r>
              <a:rPr dirty="0" sz="2350" spc="1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gây</a:t>
            </a:r>
            <a:r>
              <a:rPr dirty="0" sz="235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60">
                <a:solidFill>
                  <a:srgbClr val="3D386F"/>
                </a:solidFill>
                <a:latin typeface="Arial"/>
                <a:cs typeface="Arial"/>
              </a:rPr>
              <a:t>khó</a:t>
            </a:r>
            <a:r>
              <a:rPr dirty="0" sz="2350" spc="1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60">
                <a:solidFill>
                  <a:srgbClr val="3D386F"/>
                </a:solidFill>
                <a:latin typeface="Arial"/>
                <a:cs typeface="Arial"/>
              </a:rPr>
              <a:t>khăn</a:t>
            </a:r>
            <a:r>
              <a:rPr dirty="0" sz="2350" spc="1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14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35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kiểm</a:t>
            </a:r>
            <a:r>
              <a:rPr dirty="0" sz="2350" spc="1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soát</a:t>
            </a:r>
            <a:r>
              <a:rPr dirty="0" sz="2350" spc="1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350" spc="1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hóa</a:t>
            </a:r>
            <a:r>
              <a:rPr dirty="0" sz="2350" spc="1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và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doanh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thu.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Do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đó,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em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chọn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0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30">
                <a:solidFill>
                  <a:srgbClr val="3D386F"/>
                </a:solidFill>
                <a:latin typeface="Arial"/>
                <a:cs typeface="Arial"/>
              </a:rPr>
              <a:t>tài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"Xây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50">
                <a:solidFill>
                  <a:srgbClr val="3D386F"/>
                </a:solidFill>
                <a:latin typeface="Arial"/>
                <a:cs typeface="Arial"/>
              </a:rPr>
              <a:t>dựng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90">
                <a:solidFill>
                  <a:srgbClr val="3D386F"/>
                </a:solidFill>
                <a:latin typeface="Arial"/>
                <a:cs typeface="Arial"/>
              </a:rPr>
              <a:t>website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25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cửa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bán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65">
                <a:solidFill>
                  <a:srgbClr val="3D386F"/>
                </a:solidFill>
                <a:latin typeface="Arial"/>
                <a:cs typeface="Arial"/>
              </a:rPr>
              <a:t>đồ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90">
                <a:solidFill>
                  <a:srgbClr val="3D386F"/>
                </a:solidFill>
                <a:latin typeface="Arial"/>
                <a:cs typeface="Arial"/>
              </a:rPr>
              <a:t>thể </a:t>
            </a:r>
            <a:r>
              <a:rPr dirty="0" sz="2350" spc="100">
                <a:solidFill>
                  <a:srgbClr val="3D386F"/>
                </a:solidFill>
                <a:latin typeface="Arial"/>
                <a:cs typeface="Arial"/>
              </a:rPr>
              <a:t>thao"</a:t>
            </a:r>
            <a:r>
              <a:rPr dirty="0" sz="2350" spc="-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nhằm 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giúp</a:t>
            </a:r>
            <a:r>
              <a:rPr dirty="0" sz="2350" spc="-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cửa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 hiện</a:t>
            </a:r>
            <a:r>
              <a:rPr dirty="0" sz="2350" spc="-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đại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 hóa quản</a:t>
            </a:r>
            <a:r>
              <a:rPr dirty="0" sz="2350" spc="-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lý,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25">
                <a:solidFill>
                  <a:srgbClr val="3D386F"/>
                </a:solidFill>
                <a:latin typeface="Arial"/>
                <a:cs typeface="Arial"/>
              </a:rPr>
              <a:t>tối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 ưu</a:t>
            </a:r>
            <a:r>
              <a:rPr dirty="0" sz="2350" spc="-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60">
                <a:solidFill>
                  <a:srgbClr val="3D386F"/>
                </a:solidFill>
                <a:latin typeface="Arial"/>
                <a:cs typeface="Arial"/>
              </a:rPr>
              <a:t>quy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trình</a:t>
            </a:r>
            <a:r>
              <a:rPr dirty="0" sz="2350" spc="-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bán </a:t>
            </a:r>
            <a:r>
              <a:rPr dirty="0" sz="2350" spc="55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 và</a:t>
            </a:r>
            <a:r>
              <a:rPr dirty="0" sz="2350" spc="-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hỗ </a:t>
            </a:r>
            <a:r>
              <a:rPr dirty="0" sz="2350" spc="70">
                <a:solidFill>
                  <a:srgbClr val="3D386F"/>
                </a:solidFill>
                <a:latin typeface="Arial"/>
                <a:cs typeface="Arial"/>
              </a:rPr>
              <a:t>trợ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chuyển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0">
                <a:solidFill>
                  <a:srgbClr val="3D386F"/>
                </a:solidFill>
                <a:latin typeface="Arial"/>
                <a:cs typeface="Arial"/>
              </a:rPr>
              <a:t>đổi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số.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Đồng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thời,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0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30">
                <a:solidFill>
                  <a:srgbClr val="3D386F"/>
                </a:solidFill>
                <a:latin typeface="Arial"/>
                <a:cs typeface="Arial"/>
              </a:rPr>
              <a:t>tài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5">
                <a:solidFill>
                  <a:srgbClr val="3D386F"/>
                </a:solidFill>
                <a:latin typeface="Arial"/>
                <a:cs typeface="Arial"/>
              </a:rPr>
              <a:t>cũng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giúp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em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áp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0">
                <a:solidFill>
                  <a:srgbClr val="3D386F"/>
                </a:solidFill>
                <a:latin typeface="Arial"/>
                <a:cs typeface="Arial"/>
              </a:rPr>
              <a:t>dụng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70">
                <a:solidFill>
                  <a:srgbClr val="3D386F"/>
                </a:solidFill>
                <a:latin typeface="Arial"/>
                <a:cs typeface="Arial"/>
              </a:rPr>
              <a:t>kiến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90">
                <a:solidFill>
                  <a:srgbClr val="3D386F"/>
                </a:solidFill>
                <a:latin typeface="Arial"/>
                <a:cs typeface="Arial"/>
              </a:rPr>
              <a:t>thức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 lập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trình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web,</a:t>
            </a:r>
            <a:r>
              <a:rPr dirty="0" sz="2350" spc="8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-25">
                <a:solidFill>
                  <a:srgbClr val="3D386F"/>
                </a:solidFill>
                <a:latin typeface="Arial"/>
                <a:cs typeface="Arial"/>
              </a:rPr>
              <a:t>cơ </a:t>
            </a:r>
            <a:r>
              <a:rPr dirty="0" sz="2350" spc="-50">
                <a:solidFill>
                  <a:srgbClr val="3D386F"/>
                </a:solidFill>
                <a:latin typeface="Arial"/>
                <a:cs typeface="Arial"/>
              </a:rPr>
              <a:t>sở</a:t>
            </a:r>
            <a:r>
              <a:rPr dirty="0" sz="2350" spc="-7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dữ</a:t>
            </a:r>
            <a:r>
              <a:rPr dirty="0" sz="2350" spc="-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liệu,</a:t>
            </a:r>
            <a:r>
              <a:rPr dirty="0" sz="2350" spc="-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45">
                <a:solidFill>
                  <a:srgbClr val="3D386F"/>
                </a:solidFill>
                <a:latin typeface="Arial"/>
                <a:cs typeface="Arial"/>
              </a:rPr>
              <a:t>thiết</a:t>
            </a:r>
            <a:r>
              <a:rPr dirty="0" sz="2350" spc="-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80">
                <a:solidFill>
                  <a:srgbClr val="3D386F"/>
                </a:solidFill>
                <a:latin typeface="Arial"/>
                <a:cs typeface="Arial"/>
              </a:rPr>
              <a:t>kế</a:t>
            </a:r>
            <a:r>
              <a:rPr dirty="0" sz="2350" spc="-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350" spc="-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10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350" spc="-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>
                <a:solidFill>
                  <a:srgbClr val="3D386F"/>
                </a:solidFill>
                <a:latin typeface="Arial"/>
                <a:cs typeface="Arial"/>
              </a:rPr>
              <a:t>vào</a:t>
            </a:r>
            <a:r>
              <a:rPr dirty="0" sz="2350" spc="-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90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350" spc="-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350" spc="35">
                <a:solidFill>
                  <a:srgbClr val="3D386F"/>
                </a:solidFill>
                <a:latin typeface="Arial"/>
                <a:cs typeface="Arial"/>
              </a:rPr>
              <a:t>tế.</a:t>
            </a:r>
            <a:endParaRPr sz="235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58489" y="8462625"/>
            <a:ext cx="1497134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919009" y="2797884"/>
            <a:ext cx="10840085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2300"/>
              </a:lnSpc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869033" y="726521"/>
            <a:ext cx="16390619" cy="9397365"/>
            <a:chOff x="869033" y="726521"/>
            <a:chExt cx="16390619" cy="9397365"/>
          </a:xfrm>
        </p:grpSpPr>
        <p:sp>
          <p:nvSpPr>
            <p:cNvPr id="4" name="object 4" descr=""/>
            <p:cNvSpPr/>
            <p:nvPr/>
          </p:nvSpPr>
          <p:spPr>
            <a:xfrm>
              <a:off x="884992" y="742477"/>
              <a:ext cx="16358869" cy="9365615"/>
            </a:xfrm>
            <a:custGeom>
              <a:avLst/>
              <a:gdLst/>
              <a:ahLst/>
              <a:cxnLst/>
              <a:rect l="l" t="t" r="r" b="b"/>
              <a:pathLst>
                <a:path w="16358869" h="9365615">
                  <a:moveTo>
                    <a:pt x="16358341" y="9365406"/>
                  </a:moveTo>
                  <a:lnTo>
                    <a:pt x="0" y="9365406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93654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869022" y="726528"/>
              <a:ext cx="16390619" cy="9397365"/>
            </a:xfrm>
            <a:custGeom>
              <a:avLst/>
              <a:gdLst/>
              <a:ahLst/>
              <a:cxnLst/>
              <a:rect l="l" t="t" r="r" b="b"/>
              <a:pathLst>
                <a:path w="16390619" h="9397365">
                  <a:moveTo>
                    <a:pt x="16390036" y="0"/>
                  </a:moveTo>
                  <a:lnTo>
                    <a:pt x="16358362" y="0"/>
                  </a:lnTo>
                  <a:lnTo>
                    <a:pt x="16358362" y="31915"/>
                  </a:lnTo>
                  <a:lnTo>
                    <a:pt x="16358362" y="9365399"/>
                  </a:lnTo>
                  <a:lnTo>
                    <a:pt x="31915" y="9365399"/>
                  </a:lnTo>
                  <a:lnTo>
                    <a:pt x="31915" y="31915"/>
                  </a:lnTo>
                  <a:lnTo>
                    <a:pt x="16358362" y="31915"/>
                  </a:lnTo>
                  <a:lnTo>
                    <a:pt x="16358362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9397314"/>
                  </a:lnTo>
                  <a:lnTo>
                    <a:pt x="31915" y="9397314"/>
                  </a:lnTo>
                  <a:lnTo>
                    <a:pt x="16358362" y="9397314"/>
                  </a:lnTo>
                  <a:lnTo>
                    <a:pt x="16390036" y="9397314"/>
                  </a:lnTo>
                  <a:lnTo>
                    <a:pt x="1639003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4096" y="4109252"/>
              <a:ext cx="11296649" cy="16954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536080" y="851526"/>
            <a:ext cx="640143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QUẢN</a:t>
            </a:r>
            <a:r>
              <a:rPr dirty="0" sz="6000" spc="350">
                <a:solidFill>
                  <a:srgbClr val="3D386F"/>
                </a:solidFill>
              </a:rPr>
              <a:t> </a:t>
            </a:r>
            <a:r>
              <a:rPr dirty="0" sz="6000" spc="80">
                <a:solidFill>
                  <a:srgbClr val="3D386F"/>
                </a:solidFill>
              </a:rPr>
              <a:t>LÝ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100">
                <a:solidFill>
                  <a:srgbClr val="3D386F"/>
                </a:solidFill>
              </a:rPr>
              <a:t>DỰ</a:t>
            </a:r>
            <a:r>
              <a:rPr dirty="0" sz="6000" spc="355">
                <a:solidFill>
                  <a:srgbClr val="3D386F"/>
                </a:solidFill>
              </a:rPr>
              <a:t> </a:t>
            </a:r>
            <a:r>
              <a:rPr dirty="0" sz="6000" spc="-25">
                <a:solidFill>
                  <a:srgbClr val="3D386F"/>
                </a:solidFill>
              </a:rPr>
              <a:t>ÁN</a:t>
            </a:r>
            <a:endParaRPr sz="6000"/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25101" y="2124087"/>
            <a:ext cx="114300" cy="1143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301396" y="1789121"/>
            <a:ext cx="6184265" cy="1506220"/>
          </a:xfrm>
          <a:prstGeom prst="rect">
            <a:avLst/>
          </a:prstGeom>
        </p:spPr>
        <p:txBody>
          <a:bodyPr wrap="square" lIns="0" tIns="191770" rIns="0" bIns="0" rtlCol="0" vert="horz">
            <a:spAutoFit/>
          </a:bodyPr>
          <a:lstStyle/>
          <a:p>
            <a:pPr marL="412750">
              <a:lnSpc>
                <a:spcPct val="100000"/>
              </a:lnSpc>
              <a:spcBef>
                <a:spcPts val="1510"/>
              </a:spcBef>
            </a:pPr>
            <a:r>
              <a:rPr dirty="0" sz="2400" b="1">
                <a:solidFill>
                  <a:srgbClr val="3D386F"/>
                </a:solidFill>
                <a:latin typeface="Arial"/>
                <a:cs typeface="Arial"/>
              </a:rPr>
              <a:t>Sprint</a:t>
            </a:r>
            <a:r>
              <a:rPr dirty="0" sz="2400" spc="215" b="1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 b="1">
                <a:solidFill>
                  <a:srgbClr val="3D386F"/>
                </a:solidFill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7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Thời</a:t>
            </a:r>
            <a:r>
              <a:rPr dirty="0" sz="2400" spc="7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45" b="1">
                <a:solidFill>
                  <a:srgbClr val="3D386F"/>
                </a:solidFill>
                <a:latin typeface="Tahoma"/>
                <a:cs typeface="Tahoma"/>
              </a:rPr>
              <a:t>gian:</a:t>
            </a:r>
            <a:r>
              <a:rPr dirty="0" sz="2400" spc="7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60" b="1">
                <a:solidFill>
                  <a:srgbClr val="3D386F"/>
                </a:solidFill>
                <a:latin typeface="Tahoma"/>
                <a:cs typeface="Tahoma"/>
              </a:rPr>
              <a:t>17/07/2025</a:t>
            </a:r>
            <a:r>
              <a:rPr dirty="0" sz="2400" spc="7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đến</a:t>
            </a:r>
            <a:r>
              <a:rPr dirty="0" sz="2400" spc="7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0" b="1">
                <a:solidFill>
                  <a:srgbClr val="3D386F"/>
                </a:solidFill>
                <a:latin typeface="Tahoma"/>
                <a:cs typeface="Tahoma"/>
              </a:rPr>
              <a:t>24/07/2025.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Kế</a:t>
            </a:r>
            <a:r>
              <a:rPr dirty="0" sz="2400" spc="9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hoạch: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010702" y="7119695"/>
            <a:ext cx="131635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-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Kết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30" b="1">
                <a:solidFill>
                  <a:srgbClr val="3D386F"/>
                </a:solidFill>
                <a:latin typeface="Tahoma"/>
                <a:cs typeface="Tahoma"/>
              </a:rPr>
              <a:t>quả:</a:t>
            </a:r>
            <a:r>
              <a:rPr dirty="0" sz="2400" spc="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Hoàn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thành</a:t>
            </a:r>
            <a:r>
              <a:rPr dirty="0" sz="2400" spc="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20" b="1">
                <a:solidFill>
                  <a:srgbClr val="3D386F"/>
                </a:solidFill>
                <a:latin typeface="Tahoma"/>
                <a:cs typeface="Tahoma"/>
              </a:rPr>
              <a:t>Sprint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4</a:t>
            </a:r>
            <a:r>
              <a:rPr dirty="0" sz="2400" spc="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65" b="1">
                <a:solidFill>
                  <a:srgbClr val="3D386F"/>
                </a:solidFill>
                <a:latin typeface="Tahoma"/>
                <a:cs typeface="Tahoma"/>
              </a:rPr>
              <a:t>với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tổng</a:t>
            </a:r>
            <a:r>
              <a:rPr dirty="0" sz="2400" spc="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cộng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3</a:t>
            </a:r>
            <a:r>
              <a:rPr dirty="0" sz="2400" spc="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công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việc</a:t>
            </a:r>
            <a:r>
              <a:rPr dirty="0" sz="2400" spc="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125" b="1">
                <a:solidFill>
                  <a:srgbClr val="3D386F"/>
                </a:solidFill>
                <a:latin typeface="Tahoma"/>
                <a:cs typeface="Tahoma"/>
              </a:rPr>
              <a:t>được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thực</a:t>
            </a:r>
            <a:r>
              <a:rPr dirty="0" sz="2400" spc="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b="1">
                <a:solidFill>
                  <a:srgbClr val="3D386F"/>
                </a:solidFill>
                <a:latin typeface="Tahoma"/>
                <a:cs typeface="Tahoma"/>
              </a:rPr>
              <a:t>hiện</a:t>
            </a:r>
            <a:r>
              <a:rPr dirty="0" sz="2400" spc="4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thành</a:t>
            </a:r>
            <a:r>
              <a:rPr dirty="0" sz="2400" spc="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2400" spc="-10" b="1">
                <a:solidFill>
                  <a:srgbClr val="3D386F"/>
                </a:solidFill>
                <a:latin typeface="Tahoma"/>
                <a:cs typeface="Tahoma"/>
              </a:rPr>
              <a:t>công.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2857316"/>
              <a:ext cx="14032865" cy="7430134"/>
            </a:xfrm>
            <a:custGeom>
              <a:avLst/>
              <a:gdLst/>
              <a:ahLst/>
              <a:cxnLst/>
              <a:rect l="l" t="t" r="r" b="b"/>
              <a:pathLst>
                <a:path w="14032865" h="7430134">
                  <a:moveTo>
                    <a:pt x="14032321" y="7429682"/>
                  </a:moveTo>
                  <a:lnTo>
                    <a:pt x="0" y="7429682"/>
                  </a:lnTo>
                  <a:lnTo>
                    <a:pt x="0" y="0"/>
                  </a:lnTo>
                  <a:lnTo>
                    <a:pt x="14032321" y="0"/>
                  </a:lnTo>
                  <a:lnTo>
                    <a:pt x="14032321" y="7429682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0" y="2849281"/>
            <a:ext cx="869315" cy="16510"/>
          </a:xfrm>
          <a:custGeom>
            <a:avLst/>
            <a:gdLst/>
            <a:ahLst/>
            <a:cxnLst/>
            <a:rect l="l" t="t" r="r" b="b"/>
            <a:pathLst>
              <a:path w="869315" h="16510">
                <a:moveTo>
                  <a:pt x="0" y="16069"/>
                </a:moveTo>
                <a:lnTo>
                  <a:pt x="868747" y="16069"/>
                </a:lnTo>
                <a:lnTo>
                  <a:pt x="868747" y="0"/>
                </a:lnTo>
                <a:lnTo>
                  <a:pt x="0" y="0"/>
                </a:lnTo>
                <a:lnTo>
                  <a:pt x="0" y="16069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024305" y="9733025"/>
            <a:ext cx="15875" cy="554355"/>
          </a:xfrm>
          <a:custGeom>
            <a:avLst/>
            <a:gdLst/>
            <a:ahLst/>
            <a:cxnLst/>
            <a:rect l="l" t="t" r="r" b="b"/>
            <a:pathLst>
              <a:path w="15875" h="554354">
                <a:moveTo>
                  <a:pt x="0" y="553973"/>
                </a:moveTo>
                <a:lnTo>
                  <a:pt x="15599" y="553973"/>
                </a:lnTo>
                <a:lnTo>
                  <a:pt x="15599" y="0"/>
                </a:lnTo>
                <a:lnTo>
                  <a:pt x="0" y="0"/>
                </a:lnTo>
                <a:lnTo>
                  <a:pt x="0" y="553973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852790" y="915110"/>
            <a:ext cx="16390619" cy="499109"/>
            <a:chOff x="852790" y="915110"/>
            <a:chExt cx="16390619" cy="499109"/>
          </a:xfrm>
        </p:grpSpPr>
        <p:sp>
          <p:nvSpPr>
            <p:cNvPr id="8" name="object 8" descr=""/>
            <p:cNvSpPr/>
            <p:nvPr/>
          </p:nvSpPr>
          <p:spPr>
            <a:xfrm>
              <a:off x="868747" y="931069"/>
              <a:ext cx="16358869" cy="430530"/>
            </a:xfrm>
            <a:custGeom>
              <a:avLst/>
              <a:gdLst/>
              <a:ahLst/>
              <a:cxnLst/>
              <a:rect l="l" t="t" r="r" b="b"/>
              <a:pathLst>
                <a:path w="16358869" h="430530">
                  <a:moveTo>
                    <a:pt x="0" y="430533"/>
                  </a:moveTo>
                  <a:lnTo>
                    <a:pt x="16358341" y="430533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430533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52779" y="915110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4">
                  <a:moveTo>
                    <a:pt x="16390265" y="0"/>
                  </a:move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274" y="1072990"/>
              <a:ext cx="180974" cy="1809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426638" y="1096098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69" y="138430"/>
                  </a:lnTo>
                  <a:lnTo>
                    <a:pt x="21069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43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041765" y="123508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764625" y="1778022"/>
            <a:ext cx="8994775" cy="1318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r">
              <a:lnSpc>
                <a:spcPct val="100000"/>
              </a:lnSpc>
              <a:spcBef>
                <a:spcPts val="1330"/>
              </a:spcBef>
            </a:pP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c</a:t>
            </a:r>
            <a:r>
              <a:rPr dirty="0" sz="200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52790" y="1345646"/>
            <a:ext cx="16389985" cy="8403590"/>
            <a:chOff x="852790" y="1345646"/>
            <a:chExt cx="16389985" cy="8403590"/>
          </a:xfrm>
        </p:grpSpPr>
        <p:sp>
          <p:nvSpPr>
            <p:cNvPr id="15" name="object 15" descr=""/>
            <p:cNvSpPr/>
            <p:nvPr/>
          </p:nvSpPr>
          <p:spPr>
            <a:xfrm>
              <a:off x="868746" y="1361602"/>
              <a:ext cx="16358869" cy="8371840"/>
            </a:xfrm>
            <a:custGeom>
              <a:avLst/>
              <a:gdLst/>
              <a:ahLst/>
              <a:cxnLst/>
              <a:rect l="l" t="t" r="r" b="b"/>
              <a:pathLst>
                <a:path w="16358869" h="8371840">
                  <a:moveTo>
                    <a:pt x="16358341" y="8371423"/>
                  </a:moveTo>
                  <a:lnTo>
                    <a:pt x="0" y="8371423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837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52779" y="1345653"/>
              <a:ext cx="16389985" cy="8403590"/>
            </a:xfrm>
            <a:custGeom>
              <a:avLst/>
              <a:gdLst/>
              <a:ahLst/>
              <a:cxnLst/>
              <a:rect l="l" t="t" r="r" b="b"/>
              <a:pathLst>
                <a:path w="16389985" h="8403590">
                  <a:moveTo>
                    <a:pt x="16389617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8371433"/>
                  </a:lnTo>
                  <a:lnTo>
                    <a:pt x="31915" y="8371433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8403349"/>
                  </a:lnTo>
                  <a:lnTo>
                    <a:pt x="31915" y="8403349"/>
                  </a:lnTo>
                  <a:lnTo>
                    <a:pt x="16358350" y="8403349"/>
                  </a:lnTo>
                  <a:lnTo>
                    <a:pt x="16389617" y="8403349"/>
                  </a:lnTo>
                  <a:lnTo>
                    <a:pt x="1638961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170842" y="1509604"/>
            <a:ext cx="37541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20">
                <a:solidFill>
                  <a:srgbClr val="3D386F"/>
                </a:solidFill>
              </a:rPr>
              <a:t>KIỂM</a:t>
            </a:r>
            <a:r>
              <a:rPr dirty="0" sz="6000" spc="345">
                <a:solidFill>
                  <a:srgbClr val="3D386F"/>
                </a:solidFill>
              </a:rPr>
              <a:t> </a:t>
            </a:r>
            <a:r>
              <a:rPr dirty="0" sz="6000" spc="-25">
                <a:solidFill>
                  <a:srgbClr val="3D386F"/>
                </a:solidFill>
              </a:rPr>
              <a:t>THỬ</a:t>
            </a:r>
            <a:endParaRPr sz="6000"/>
          </a:p>
        </p:txBody>
      </p:sp>
      <p:grpSp>
        <p:nvGrpSpPr>
          <p:cNvPr id="18" name="object 18" descr=""/>
          <p:cNvGrpSpPr/>
          <p:nvPr/>
        </p:nvGrpSpPr>
        <p:grpSpPr>
          <a:xfrm>
            <a:off x="1471604" y="2671709"/>
            <a:ext cx="114300" cy="3087370"/>
            <a:chOff x="1471604" y="2671709"/>
            <a:chExt cx="114300" cy="3087370"/>
          </a:xfrm>
        </p:grpSpPr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04" y="2671709"/>
              <a:ext cx="114300" cy="1143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04" y="5644316"/>
              <a:ext cx="114300" cy="114300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1381763" y="2516134"/>
            <a:ext cx="10174605" cy="54489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7909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ahoma"/>
                <a:cs typeface="Tahoma"/>
              </a:rPr>
              <a:t>Chiến </a:t>
            </a:r>
            <a:r>
              <a:rPr dirty="0" sz="2400" spc="65" b="1">
                <a:latin typeface="Tahoma"/>
                <a:cs typeface="Tahoma"/>
              </a:rPr>
              <a:t>lược</a:t>
            </a:r>
            <a:r>
              <a:rPr dirty="0" sz="2400" spc="-5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kiểm </a:t>
            </a:r>
            <a:r>
              <a:rPr dirty="0" sz="2400" spc="-25" b="1">
                <a:latin typeface="Tahoma"/>
                <a:cs typeface="Tahoma"/>
              </a:rPr>
              <a:t>thử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dirty="0" sz="2400" spc="60">
                <a:latin typeface="Arial"/>
                <a:cs typeface="Arial"/>
              </a:rPr>
              <a:t>Mục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40">
                <a:latin typeface="Arial"/>
                <a:cs typeface="Arial"/>
              </a:rPr>
              <a:t>tiêu:</a:t>
            </a:r>
            <a:endParaRPr sz="2400">
              <a:latin typeface="Arial"/>
              <a:cs typeface="Arial"/>
            </a:endParaRPr>
          </a:p>
          <a:p>
            <a:pPr marL="12700" marR="3491865">
              <a:lnSpc>
                <a:spcPct val="106800"/>
              </a:lnSpc>
            </a:pPr>
            <a:r>
              <a:rPr dirty="0" sz="2400">
                <a:latin typeface="Arial"/>
                <a:cs typeface="Arial"/>
              </a:rPr>
              <a:t>Phát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hiện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và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loại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180">
                <a:latin typeface="Arial"/>
                <a:cs typeface="Arial"/>
              </a:rPr>
              <a:t>bỏ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lỗi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trước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khi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triển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khai. </a:t>
            </a:r>
            <a:r>
              <a:rPr dirty="0" sz="2400">
                <a:latin typeface="Arial"/>
                <a:cs typeface="Arial"/>
              </a:rPr>
              <a:t>Đảm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bảo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hệ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60">
                <a:latin typeface="Arial"/>
                <a:cs typeface="Arial"/>
              </a:rPr>
              <a:t>thống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hoạt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động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75">
                <a:latin typeface="Arial"/>
                <a:cs typeface="Arial"/>
              </a:rPr>
              <a:t>đúng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yêu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cầu.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6800"/>
              </a:lnSpc>
            </a:pPr>
            <a:r>
              <a:rPr dirty="0" sz="2400">
                <a:latin typeface="Arial"/>
                <a:cs typeface="Arial"/>
              </a:rPr>
              <a:t>Đảm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bảo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các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chức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năng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ổn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định,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50">
                <a:latin typeface="Arial"/>
                <a:cs typeface="Arial"/>
              </a:rPr>
              <a:t>không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phát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sinh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lỗi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ngoài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ý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muốn. </a:t>
            </a:r>
            <a:r>
              <a:rPr dirty="0" sz="2400">
                <a:latin typeface="Arial"/>
                <a:cs typeface="Arial"/>
              </a:rPr>
              <a:t>Tối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ưu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hiệu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suất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và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trải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nghiệm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người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dùng.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2400">
              <a:latin typeface="Arial"/>
              <a:cs typeface="Arial"/>
            </a:endParaRPr>
          </a:p>
          <a:p>
            <a:pPr marL="379095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Tahoma"/>
                <a:cs typeface="Tahoma"/>
              </a:rPr>
              <a:t>Các</a:t>
            </a:r>
            <a:r>
              <a:rPr dirty="0" sz="2400" spc="55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loại</a:t>
            </a:r>
            <a:r>
              <a:rPr dirty="0" sz="2400" spc="60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kiểm</a:t>
            </a:r>
            <a:r>
              <a:rPr dirty="0" sz="2400" spc="55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thử</a:t>
            </a:r>
            <a:r>
              <a:rPr dirty="0" sz="2400" spc="60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áp</a:t>
            </a:r>
            <a:r>
              <a:rPr dirty="0" sz="2400" spc="60" b="1">
                <a:latin typeface="Tahoma"/>
                <a:cs typeface="Tahoma"/>
              </a:rPr>
              <a:t> </a:t>
            </a:r>
            <a:r>
              <a:rPr dirty="0" sz="2400" spc="-20" b="1">
                <a:latin typeface="Tahoma"/>
                <a:cs typeface="Tahoma"/>
              </a:rPr>
              <a:t>dụng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10"/>
              </a:spcBef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Kiểm</a:t>
            </a:r>
            <a:r>
              <a:rPr dirty="0" sz="2400" spc="135" b="1">
                <a:latin typeface="Arial"/>
                <a:cs typeface="Arial"/>
              </a:rPr>
              <a:t> </a:t>
            </a:r>
            <a:r>
              <a:rPr dirty="0" sz="2400" spc="100" b="1">
                <a:latin typeface="Arial"/>
                <a:cs typeface="Arial"/>
              </a:rPr>
              <a:t>thử</a:t>
            </a:r>
            <a:r>
              <a:rPr dirty="0" sz="2400" spc="140" b="1">
                <a:latin typeface="Arial"/>
                <a:cs typeface="Arial"/>
              </a:rPr>
              <a:t> </a:t>
            </a:r>
            <a:r>
              <a:rPr dirty="0" sz="2400" spc="90" b="1">
                <a:latin typeface="Arial"/>
                <a:cs typeface="Arial"/>
              </a:rPr>
              <a:t>đơn</a:t>
            </a:r>
            <a:r>
              <a:rPr dirty="0" sz="2400" spc="135" b="1">
                <a:latin typeface="Arial"/>
                <a:cs typeface="Arial"/>
              </a:rPr>
              <a:t> </a:t>
            </a:r>
            <a:r>
              <a:rPr dirty="0" sz="2400" spc="70" b="1">
                <a:latin typeface="Arial"/>
                <a:cs typeface="Arial"/>
              </a:rPr>
              <a:t>vị</a:t>
            </a:r>
            <a:r>
              <a:rPr dirty="0" sz="2400" spc="14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(Unit</a:t>
            </a:r>
            <a:r>
              <a:rPr dirty="0" sz="2400" spc="14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Testing):</a:t>
            </a:r>
            <a:endParaRPr sz="2400">
              <a:latin typeface="Arial"/>
              <a:cs typeface="Arial"/>
            </a:endParaRPr>
          </a:p>
          <a:p>
            <a:pPr marL="12700" marR="1477010">
              <a:lnSpc>
                <a:spcPct val="106800"/>
              </a:lnSpc>
            </a:pPr>
            <a:r>
              <a:rPr dirty="0" sz="2400" spc="75">
                <a:latin typeface="Arial"/>
                <a:cs typeface="Arial"/>
              </a:rPr>
              <a:t>Mỗi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module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nhỏ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(hàm,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controller,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service)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được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test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riêng. </a:t>
            </a:r>
            <a:r>
              <a:rPr dirty="0" sz="2400" spc="75">
                <a:latin typeface="Arial"/>
                <a:cs typeface="Arial"/>
              </a:rPr>
              <a:t>Dùng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Jest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(cho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NodeJS)</a:t>
            </a:r>
            <a:r>
              <a:rPr dirty="0" sz="2400" spc="190">
                <a:latin typeface="Arial"/>
                <a:cs typeface="Arial"/>
              </a:rPr>
              <a:t> để </a:t>
            </a:r>
            <a:r>
              <a:rPr dirty="0" sz="2400" spc="150">
                <a:latin typeface="Arial"/>
                <a:cs typeface="Arial"/>
              </a:rPr>
              <a:t>viết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và</a:t>
            </a:r>
            <a:r>
              <a:rPr dirty="0" sz="2400" spc="195">
                <a:latin typeface="Arial"/>
                <a:cs typeface="Arial"/>
              </a:rPr>
              <a:t> </a:t>
            </a:r>
            <a:r>
              <a:rPr dirty="0" sz="2400" spc="70">
                <a:latin typeface="Arial"/>
                <a:cs typeface="Arial"/>
              </a:rPr>
              <a:t>chạy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unit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35">
                <a:latin typeface="Arial"/>
                <a:cs typeface="Arial"/>
              </a:rPr>
              <a:t>test.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latin typeface="Arial"/>
                <a:cs typeface="Arial"/>
              </a:rPr>
              <a:t>Ví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dụ: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Kiểm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tra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logic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tính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 spc="180">
                <a:latin typeface="Arial"/>
                <a:cs typeface="Arial"/>
              </a:rPr>
              <a:t>tổng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đơn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hàng,</a:t>
            </a:r>
            <a:r>
              <a:rPr dirty="0" sz="2400" spc="265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validate</a:t>
            </a:r>
            <a:r>
              <a:rPr dirty="0" sz="2400" spc="27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form...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0" y="2857316"/>
              <a:ext cx="14032865" cy="7430134"/>
            </a:xfrm>
            <a:custGeom>
              <a:avLst/>
              <a:gdLst/>
              <a:ahLst/>
              <a:cxnLst/>
              <a:rect l="l" t="t" r="r" b="b"/>
              <a:pathLst>
                <a:path w="14032865" h="7430134">
                  <a:moveTo>
                    <a:pt x="14032321" y="7429682"/>
                  </a:moveTo>
                  <a:lnTo>
                    <a:pt x="0" y="7429682"/>
                  </a:lnTo>
                  <a:lnTo>
                    <a:pt x="0" y="0"/>
                  </a:lnTo>
                  <a:lnTo>
                    <a:pt x="14032321" y="0"/>
                  </a:lnTo>
                  <a:lnTo>
                    <a:pt x="14032321" y="7429682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0" y="2849281"/>
            <a:ext cx="869315" cy="16510"/>
          </a:xfrm>
          <a:custGeom>
            <a:avLst/>
            <a:gdLst/>
            <a:ahLst/>
            <a:cxnLst/>
            <a:rect l="l" t="t" r="r" b="b"/>
            <a:pathLst>
              <a:path w="869315" h="16510">
                <a:moveTo>
                  <a:pt x="0" y="16069"/>
                </a:moveTo>
                <a:lnTo>
                  <a:pt x="868747" y="16069"/>
                </a:lnTo>
                <a:lnTo>
                  <a:pt x="868747" y="0"/>
                </a:lnTo>
                <a:lnTo>
                  <a:pt x="0" y="0"/>
                </a:lnTo>
                <a:lnTo>
                  <a:pt x="0" y="16069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14024305" y="9733025"/>
            <a:ext cx="15875" cy="554355"/>
          </a:xfrm>
          <a:custGeom>
            <a:avLst/>
            <a:gdLst/>
            <a:ahLst/>
            <a:cxnLst/>
            <a:rect l="l" t="t" r="r" b="b"/>
            <a:pathLst>
              <a:path w="15875" h="554354">
                <a:moveTo>
                  <a:pt x="0" y="553973"/>
                </a:moveTo>
                <a:lnTo>
                  <a:pt x="15599" y="553973"/>
                </a:lnTo>
                <a:lnTo>
                  <a:pt x="15599" y="0"/>
                </a:lnTo>
                <a:lnTo>
                  <a:pt x="0" y="0"/>
                </a:lnTo>
                <a:lnTo>
                  <a:pt x="0" y="553973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 descr=""/>
          <p:cNvGrpSpPr/>
          <p:nvPr/>
        </p:nvGrpSpPr>
        <p:grpSpPr>
          <a:xfrm>
            <a:off x="852790" y="915110"/>
            <a:ext cx="16390619" cy="499109"/>
            <a:chOff x="852790" y="915110"/>
            <a:chExt cx="16390619" cy="499109"/>
          </a:xfrm>
        </p:grpSpPr>
        <p:sp>
          <p:nvSpPr>
            <p:cNvPr id="8" name="object 8" descr=""/>
            <p:cNvSpPr/>
            <p:nvPr/>
          </p:nvSpPr>
          <p:spPr>
            <a:xfrm>
              <a:off x="868747" y="931069"/>
              <a:ext cx="16358869" cy="430530"/>
            </a:xfrm>
            <a:custGeom>
              <a:avLst/>
              <a:gdLst/>
              <a:ahLst/>
              <a:cxnLst/>
              <a:rect l="l" t="t" r="r" b="b"/>
              <a:pathLst>
                <a:path w="16358869" h="430530">
                  <a:moveTo>
                    <a:pt x="0" y="430533"/>
                  </a:moveTo>
                  <a:lnTo>
                    <a:pt x="16358341" y="430533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430533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52779" y="915110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4">
                  <a:moveTo>
                    <a:pt x="16390265" y="0"/>
                  </a:move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274" y="1072990"/>
              <a:ext cx="180974" cy="1809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426638" y="1096098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69" y="138430"/>
                  </a:lnTo>
                  <a:lnTo>
                    <a:pt x="21069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43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041765" y="123508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764625" y="1778022"/>
            <a:ext cx="8994775" cy="13182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r">
              <a:lnSpc>
                <a:spcPct val="100000"/>
              </a:lnSpc>
              <a:spcBef>
                <a:spcPts val="1330"/>
              </a:spcBef>
            </a:pP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c</a:t>
            </a:r>
            <a:r>
              <a:rPr dirty="0" sz="200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852790" y="1345646"/>
            <a:ext cx="16389985" cy="8403590"/>
            <a:chOff x="852790" y="1345646"/>
            <a:chExt cx="16389985" cy="8403590"/>
          </a:xfrm>
        </p:grpSpPr>
        <p:sp>
          <p:nvSpPr>
            <p:cNvPr id="15" name="object 15" descr=""/>
            <p:cNvSpPr/>
            <p:nvPr/>
          </p:nvSpPr>
          <p:spPr>
            <a:xfrm>
              <a:off x="868746" y="1361602"/>
              <a:ext cx="16358869" cy="8371840"/>
            </a:xfrm>
            <a:custGeom>
              <a:avLst/>
              <a:gdLst/>
              <a:ahLst/>
              <a:cxnLst/>
              <a:rect l="l" t="t" r="r" b="b"/>
              <a:pathLst>
                <a:path w="16358869" h="8371840">
                  <a:moveTo>
                    <a:pt x="16358341" y="8371423"/>
                  </a:moveTo>
                  <a:lnTo>
                    <a:pt x="0" y="8371423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837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52779" y="1345653"/>
              <a:ext cx="16389985" cy="8403590"/>
            </a:xfrm>
            <a:custGeom>
              <a:avLst/>
              <a:gdLst/>
              <a:ahLst/>
              <a:cxnLst/>
              <a:rect l="l" t="t" r="r" b="b"/>
              <a:pathLst>
                <a:path w="16389985" h="8403590">
                  <a:moveTo>
                    <a:pt x="16389617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8371433"/>
                  </a:lnTo>
                  <a:lnTo>
                    <a:pt x="31915" y="8371433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8403349"/>
                  </a:lnTo>
                  <a:lnTo>
                    <a:pt x="31915" y="8403349"/>
                  </a:lnTo>
                  <a:lnTo>
                    <a:pt x="16358350" y="8403349"/>
                  </a:lnTo>
                  <a:lnTo>
                    <a:pt x="16389617" y="8403349"/>
                  </a:lnTo>
                  <a:lnTo>
                    <a:pt x="1638961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170842" y="1509604"/>
            <a:ext cx="375412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20">
                <a:solidFill>
                  <a:srgbClr val="3D386F"/>
                </a:solidFill>
              </a:rPr>
              <a:t>KIỂM</a:t>
            </a:r>
            <a:r>
              <a:rPr dirty="0" sz="6000" spc="345">
                <a:solidFill>
                  <a:srgbClr val="3D386F"/>
                </a:solidFill>
              </a:rPr>
              <a:t> </a:t>
            </a:r>
            <a:r>
              <a:rPr dirty="0" sz="6000" spc="-25">
                <a:solidFill>
                  <a:srgbClr val="3D386F"/>
                </a:solidFill>
              </a:rPr>
              <a:t>THỬ</a:t>
            </a:r>
            <a:endParaRPr sz="6000"/>
          </a:p>
        </p:txBody>
      </p:sp>
      <p:pic>
        <p:nvPicPr>
          <p:cNvPr id="18" name="object 1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08858" y="2787368"/>
            <a:ext cx="114300" cy="114300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1506292" y="2631793"/>
            <a:ext cx="9704705" cy="4974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Tahoma"/>
                <a:cs typeface="Tahoma"/>
              </a:rPr>
              <a:t>Các</a:t>
            </a:r>
            <a:r>
              <a:rPr dirty="0" sz="2400" spc="55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loại</a:t>
            </a:r>
            <a:r>
              <a:rPr dirty="0" sz="2400" spc="60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kiểm</a:t>
            </a:r>
            <a:r>
              <a:rPr dirty="0" sz="2400" spc="55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thử</a:t>
            </a:r>
            <a:r>
              <a:rPr dirty="0" sz="2400" spc="60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áp</a:t>
            </a:r>
            <a:r>
              <a:rPr dirty="0" sz="2400" spc="60" b="1">
                <a:latin typeface="Tahoma"/>
                <a:cs typeface="Tahoma"/>
              </a:rPr>
              <a:t> </a:t>
            </a:r>
            <a:r>
              <a:rPr dirty="0" sz="2400" spc="-20" b="1">
                <a:latin typeface="Tahoma"/>
                <a:cs typeface="Tahoma"/>
              </a:rPr>
              <a:t>dụng</a:t>
            </a:r>
            <a:endParaRPr sz="2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65"/>
              </a:spcBef>
            </a:pPr>
            <a:endParaRPr sz="2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Kiểm</a:t>
            </a:r>
            <a:r>
              <a:rPr dirty="0" sz="2400" spc="160" b="1">
                <a:latin typeface="Arial"/>
                <a:cs typeface="Arial"/>
              </a:rPr>
              <a:t> </a:t>
            </a:r>
            <a:r>
              <a:rPr dirty="0" sz="2400" spc="100" b="1">
                <a:latin typeface="Arial"/>
                <a:cs typeface="Arial"/>
              </a:rPr>
              <a:t>thử</a:t>
            </a:r>
            <a:r>
              <a:rPr dirty="0" sz="2400" spc="16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tích</a:t>
            </a:r>
            <a:r>
              <a:rPr dirty="0" sz="2400" spc="165" b="1">
                <a:latin typeface="Arial"/>
                <a:cs typeface="Arial"/>
              </a:rPr>
              <a:t> </a:t>
            </a:r>
            <a:r>
              <a:rPr dirty="0" sz="2400" spc="60" b="1">
                <a:latin typeface="Arial"/>
                <a:cs typeface="Arial"/>
              </a:rPr>
              <a:t>hợp</a:t>
            </a:r>
            <a:r>
              <a:rPr dirty="0" sz="2400" spc="160" b="1">
                <a:latin typeface="Arial"/>
                <a:cs typeface="Arial"/>
              </a:rPr>
              <a:t> </a:t>
            </a:r>
            <a:r>
              <a:rPr dirty="0" sz="2400" spc="45" b="1">
                <a:latin typeface="Arial"/>
                <a:cs typeface="Arial"/>
              </a:rPr>
              <a:t>(Integration</a:t>
            </a:r>
            <a:r>
              <a:rPr dirty="0" sz="2400" spc="16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Testing):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latin typeface="Arial"/>
                <a:cs typeface="Arial"/>
              </a:rPr>
              <a:t>Kiểm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tra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sự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 spc="135">
                <a:latin typeface="Arial"/>
                <a:cs typeface="Arial"/>
              </a:rPr>
              <a:t>phối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hợp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giữa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các</a:t>
            </a:r>
            <a:r>
              <a:rPr dirty="0" sz="2400" spc="26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module.</a:t>
            </a:r>
            <a:endParaRPr sz="2400">
              <a:latin typeface="Arial"/>
              <a:cs typeface="Arial"/>
            </a:endParaRPr>
          </a:p>
          <a:p>
            <a:pPr marL="12700" marR="1559560">
              <a:lnSpc>
                <a:spcPct val="106800"/>
              </a:lnSpc>
            </a:pPr>
            <a:r>
              <a:rPr dirty="0" sz="2400">
                <a:latin typeface="Arial"/>
                <a:cs typeface="Arial"/>
              </a:rPr>
              <a:t>Tập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155">
                <a:latin typeface="Arial"/>
                <a:cs typeface="Arial"/>
              </a:rPr>
              <a:t>trung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vào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việc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tích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hợp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giữa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API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và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cơ</a:t>
            </a:r>
            <a:r>
              <a:rPr dirty="0" sz="2400" spc="2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sở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175">
                <a:latin typeface="Arial"/>
                <a:cs typeface="Arial"/>
              </a:rPr>
              <a:t>dữ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liệu. </a:t>
            </a:r>
            <a:r>
              <a:rPr dirty="0" sz="2400">
                <a:latin typeface="Arial"/>
                <a:cs typeface="Arial"/>
              </a:rPr>
              <a:t>Đảm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bảo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API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trả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về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75">
                <a:latin typeface="Arial"/>
                <a:cs typeface="Arial"/>
              </a:rPr>
              <a:t>đúng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75">
                <a:latin typeface="Arial"/>
                <a:cs typeface="Arial"/>
              </a:rPr>
              <a:t>dữ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liệu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55">
                <a:latin typeface="Arial"/>
                <a:cs typeface="Arial"/>
              </a:rPr>
              <a:t>theo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yêu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cầu.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Kiểm</a:t>
            </a:r>
            <a:r>
              <a:rPr dirty="0" sz="2400" spc="100" b="1">
                <a:latin typeface="Arial"/>
                <a:cs typeface="Arial"/>
              </a:rPr>
              <a:t> thử</a:t>
            </a:r>
            <a:r>
              <a:rPr dirty="0" sz="2400" spc="105" b="1">
                <a:latin typeface="Arial"/>
                <a:cs typeface="Arial"/>
              </a:rPr>
              <a:t> </a:t>
            </a:r>
            <a:r>
              <a:rPr dirty="0" sz="2400" spc="70" b="1">
                <a:latin typeface="Arial"/>
                <a:cs typeface="Arial"/>
              </a:rPr>
              <a:t>hệ</a:t>
            </a:r>
            <a:r>
              <a:rPr dirty="0" sz="2400" spc="105" b="1">
                <a:latin typeface="Arial"/>
                <a:cs typeface="Arial"/>
              </a:rPr>
              <a:t> </a:t>
            </a:r>
            <a:r>
              <a:rPr dirty="0" sz="2400" spc="60" b="1">
                <a:latin typeface="Arial"/>
                <a:cs typeface="Arial"/>
              </a:rPr>
              <a:t>thống</a:t>
            </a:r>
            <a:r>
              <a:rPr dirty="0" sz="2400" spc="10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(System</a:t>
            </a:r>
            <a:r>
              <a:rPr dirty="0" sz="2400" spc="10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Testing):</a:t>
            </a:r>
            <a:endParaRPr sz="2400">
              <a:latin typeface="Arial"/>
              <a:cs typeface="Arial"/>
            </a:endParaRPr>
          </a:p>
          <a:p>
            <a:pPr marL="12700" marR="991869">
              <a:lnSpc>
                <a:spcPct val="106800"/>
              </a:lnSpc>
            </a:pPr>
            <a:r>
              <a:rPr dirty="0" sz="2400">
                <a:latin typeface="Arial"/>
                <a:cs typeface="Arial"/>
              </a:rPr>
              <a:t>Kiểm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145">
                <a:latin typeface="Arial"/>
                <a:cs typeface="Arial"/>
              </a:rPr>
              <a:t>thử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toàn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180">
                <a:latin typeface="Arial"/>
                <a:cs typeface="Arial"/>
              </a:rPr>
              <a:t>bộ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hệ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160">
                <a:latin typeface="Arial"/>
                <a:cs typeface="Arial"/>
              </a:rPr>
              <a:t>thống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55">
                <a:latin typeface="Arial"/>
                <a:cs typeface="Arial"/>
              </a:rPr>
              <a:t>theo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luồng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35">
                <a:latin typeface="Arial"/>
                <a:cs typeface="Arial"/>
              </a:rPr>
              <a:t>nghiệp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vụ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35">
                <a:latin typeface="Arial"/>
                <a:cs typeface="Arial"/>
              </a:rPr>
              <a:t>thực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25">
                <a:latin typeface="Arial"/>
                <a:cs typeface="Arial"/>
              </a:rPr>
              <a:t>tế: </a:t>
            </a:r>
            <a:r>
              <a:rPr dirty="0" sz="2400" spc="55">
                <a:latin typeface="Arial"/>
                <a:cs typeface="Arial"/>
              </a:rPr>
              <a:t>Thêm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sản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phẩm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480">
                <a:latin typeface="Arial"/>
                <a:cs typeface="Arial"/>
              </a:rPr>
              <a:t>→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tạo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đơn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hàng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480">
                <a:latin typeface="Arial"/>
                <a:cs typeface="Arial"/>
              </a:rPr>
              <a:t>→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cập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nhật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65">
                <a:latin typeface="Arial"/>
                <a:cs typeface="Arial"/>
              </a:rPr>
              <a:t>tồn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kho.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55">
                <a:latin typeface="Arial"/>
                <a:cs typeface="Arial"/>
              </a:rPr>
              <a:t>Thêm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khách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hàng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480">
                <a:latin typeface="Arial"/>
                <a:cs typeface="Arial"/>
              </a:rPr>
              <a:t>→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tạo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đơn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mua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hàng.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114">
                <a:latin typeface="Arial"/>
                <a:cs typeface="Arial"/>
              </a:rPr>
              <a:t>Công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cụ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sử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dụng: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Postman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90">
                <a:latin typeface="Arial"/>
                <a:cs typeface="Arial"/>
              </a:rPr>
              <a:t>để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50">
                <a:latin typeface="Arial"/>
                <a:cs typeface="Arial"/>
              </a:rPr>
              <a:t>viết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test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kịch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bản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cho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90">
                <a:latin typeface="Arial"/>
                <a:cs typeface="Arial"/>
              </a:rPr>
              <a:t>RESTful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API.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51042" y="1291108"/>
              <a:ext cx="16176625" cy="8686165"/>
            </a:xfrm>
            <a:custGeom>
              <a:avLst/>
              <a:gdLst/>
              <a:ahLst/>
              <a:cxnLst/>
              <a:rect l="l" t="t" r="r" b="b"/>
              <a:pathLst>
                <a:path w="16176625" h="8686165">
                  <a:moveTo>
                    <a:pt x="16176132" y="8685855"/>
                  </a:moveTo>
                  <a:lnTo>
                    <a:pt x="0" y="8685855"/>
                  </a:lnTo>
                  <a:lnTo>
                    <a:pt x="0" y="0"/>
                  </a:lnTo>
                  <a:lnTo>
                    <a:pt x="16176132" y="0"/>
                  </a:lnTo>
                  <a:lnTo>
                    <a:pt x="16176132" y="8685855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243004" y="9733025"/>
            <a:ext cx="16510" cy="252095"/>
          </a:xfrm>
          <a:custGeom>
            <a:avLst/>
            <a:gdLst/>
            <a:ahLst/>
            <a:cxnLst/>
            <a:rect l="l" t="t" r="r" b="b"/>
            <a:pathLst>
              <a:path w="16509" h="252095">
                <a:moveTo>
                  <a:pt x="0" y="251947"/>
                </a:moveTo>
                <a:lnTo>
                  <a:pt x="16072" y="251947"/>
                </a:lnTo>
                <a:lnTo>
                  <a:pt x="16072" y="0"/>
                </a:lnTo>
                <a:lnTo>
                  <a:pt x="0" y="0"/>
                </a:lnTo>
                <a:lnTo>
                  <a:pt x="0" y="251947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852790" y="915110"/>
            <a:ext cx="16581755" cy="9070340"/>
            <a:chOff x="852790" y="915110"/>
            <a:chExt cx="16581755" cy="9070340"/>
          </a:xfrm>
        </p:grpSpPr>
        <p:sp>
          <p:nvSpPr>
            <p:cNvPr id="7" name="object 7" descr=""/>
            <p:cNvSpPr/>
            <p:nvPr/>
          </p:nvSpPr>
          <p:spPr>
            <a:xfrm>
              <a:off x="1259065" y="1283080"/>
              <a:ext cx="16175990" cy="8702040"/>
            </a:xfrm>
            <a:custGeom>
              <a:avLst/>
              <a:gdLst/>
              <a:ahLst/>
              <a:cxnLst/>
              <a:rect l="l" t="t" r="r" b="b"/>
              <a:pathLst>
                <a:path w="16175990" h="8702040">
                  <a:moveTo>
                    <a:pt x="16175431" y="0"/>
                  </a:moveTo>
                  <a:lnTo>
                    <a:pt x="16160064" y="0"/>
                  </a:lnTo>
                  <a:lnTo>
                    <a:pt x="15968015" y="0"/>
                  </a:lnTo>
                  <a:lnTo>
                    <a:pt x="15968015" y="16065"/>
                  </a:lnTo>
                  <a:lnTo>
                    <a:pt x="16160064" y="16065"/>
                  </a:lnTo>
                  <a:lnTo>
                    <a:pt x="16160064" y="8685835"/>
                  </a:lnTo>
                  <a:lnTo>
                    <a:pt x="0" y="8685835"/>
                  </a:lnTo>
                  <a:lnTo>
                    <a:pt x="0" y="8701900"/>
                  </a:lnTo>
                  <a:lnTo>
                    <a:pt x="16160064" y="8701900"/>
                  </a:lnTo>
                  <a:lnTo>
                    <a:pt x="16175431" y="8701900"/>
                  </a:lnTo>
                  <a:lnTo>
                    <a:pt x="16175431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68746" y="931069"/>
              <a:ext cx="16358869" cy="430530"/>
            </a:xfrm>
            <a:custGeom>
              <a:avLst/>
              <a:gdLst/>
              <a:ahLst/>
              <a:cxnLst/>
              <a:rect l="l" t="t" r="r" b="b"/>
              <a:pathLst>
                <a:path w="16358869" h="430530">
                  <a:moveTo>
                    <a:pt x="0" y="430533"/>
                  </a:moveTo>
                  <a:lnTo>
                    <a:pt x="16358341" y="430533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430533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52779" y="915110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4">
                  <a:moveTo>
                    <a:pt x="16390265" y="0"/>
                  </a:move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273" y="1072990"/>
              <a:ext cx="180974" cy="1809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426638" y="1096098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69" y="138430"/>
                  </a:lnTo>
                  <a:lnTo>
                    <a:pt x="21069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43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041765" y="123508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68746" y="1361602"/>
              <a:ext cx="16358869" cy="8371840"/>
            </a:xfrm>
            <a:custGeom>
              <a:avLst/>
              <a:gdLst/>
              <a:ahLst/>
              <a:cxnLst/>
              <a:rect l="l" t="t" r="r" b="b"/>
              <a:pathLst>
                <a:path w="16358869" h="8371840">
                  <a:moveTo>
                    <a:pt x="16358341" y="8371423"/>
                  </a:moveTo>
                  <a:lnTo>
                    <a:pt x="0" y="8371423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837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52779" y="1345653"/>
              <a:ext cx="16389985" cy="8403590"/>
            </a:xfrm>
            <a:custGeom>
              <a:avLst/>
              <a:gdLst/>
              <a:ahLst/>
              <a:cxnLst/>
              <a:rect l="l" t="t" r="r" b="b"/>
              <a:pathLst>
                <a:path w="16389985" h="8403590">
                  <a:moveTo>
                    <a:pt x="16389617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8371433"/>
                  </a:lnTo>
                  <a:lnTo>
                    <a:pt x="31915" y="8371433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8403349"/>
                  </a:lnTo>
                  <a:lnTo>
                    <a:pt x="31915" y="8403349"/>
                  </a:lnTo>
                  <a:lnTo>
                    <a:pt x="16358350" y="8403349"/>
                  </a:lnTo>
                  <a:lnTo>
                    <a:pt x="16389617" y="8403349"/>
                  </a:lnTo>
                  <a:lnTo>
                    <a:pt x="1638961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474014" y="1515405"/>
            <a:ext cx="92735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ĐÁNH</a:t>
            </a:r>
            <a:r>
              <a:rPr dirty="0" sz="6000" spc="40">
                <a:solidFill>
                  <a:srgbClr val="3D386F"/>
                </a:solidFill>
              </a:rPr>
              <a:t> </a:t>
            </a:r>
            <a:r>
              <a:rPr dirty="0" sz="6000" spc="-380">
                <a:solidFill>
                  <a:srgbClr val="3D386F"/>
                </a:solidFill>
              </a:rPr>
              <a:t>GIÁ</a:t>
            </a:r>
            <a:r>
              <a:rPr dirty="0" sz="6000" spc="40">
                <a:solidFill>
                  <a:srgbClr val="3D386F"/>
                </a:solidFill>
              </a:rPr>
              <a:t> </a:t>
            </a:r>
            <a:r>
              <a:rPr dirty="0" sz="6000" spc="530">
                <a:solidFill>
                  <a:srgbClr val="3D386F"/>
                </a:solidFill>
              </a:rPr>
              <a:t>VÀ</a:t>
            </a:r>
            <a:r>
              <a:rPr dirty="0" sz="6000" spc="4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KẾT</a:t>
            </a:r>
            <a:r>
              <a:rPr dirty="0" sz="6000" spc="40">
                <a:solidFill>
                  <a:srgbClr val="3D386F"/>
                </a:solidFill>
              </a:rPr>
              <a:t> </a:t>
            </a:r>
            <a:r>
              <a:rPr dirty="0" sz="6000" spc="-20">
                <a:solidFill>
                  <a:srgbClr val="3D386F"/>
                </a:solidFill>
              </a:rPr>
              <a:t>LUẬN</a:t>
            </a:r>
            <a:endParaRPr sz="6000"/>
          </a:p>
        </p:txBody>
      </p:sp>
      <p:grpSp>
        <p:nvGrpSpPr>
          <p:cNvPr id="16" name="object 16" descr=""/>
          <p:cNvGrpSpPr/>
          <p:nvPr/>
        </p:nvGrpSpPr>
        <p:grpSpPr>
          <a:xfrm>
            <a:off x="1629177" y="2749551"/>
            <a:ext cx="114300" cy="3520440"/>
            <a:chOff x="1629177" y="2749551"/>
            <a:chExt cx="114300" cy="3520440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9177" y="2749551"/>
              <a:ext cx="114300" cy="1143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9177" y="6155679"/>
              <a:ext cx="114300" cy="11430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1060403" y="2428238"/>
            <a:ext cx="15627985" cy="6294755"/>
          </a:xfrm>
          <a:prstGeom prst="rect">
            <a:avLst/>
          </a:prstGeom>
        </p:spPr>
        <p:txBody>
          <a:bodyPr wrap="square" lIns="0" tIns="178435" rIns="0" bIns="0" rtlCol="0" vert="horz">
            <a:spAutoFit/>
          </a:bodyPr>
          <a:lstStyle/>
          <a:p>
            <a:pPr marL="996315">
              <a:lnSpc>
                <a:spcPct val="100000"/>
              </a:lnSpc>
              <a:spcBef>
                <a:spcPts val="1405"/>
              </a:spcBef>
            </a:pPr>
            <a:r>
              <a:rPr dirty="0" sz="2400" b="1">
                <a:solidFill>
                  <a:srgbClr val="201138"/>
                </a:solidFill>
                <a:latin typeface="Arial"/>
                <a:cs typeface="Arial"/>
              </a:rPr>
              <a:t>Kết</a:t>
            </a:r>
            <a:r>
              <a:rPr dirty="0" sz="2400" spc="90" b="1">
                <a:solidFill>
                  <a:srgbClr val="201138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201138"/>
                </a:solidFill>
                <a:latin typeface="Arial"/>
                <a:cs typeface="Arial"/>
              </a:rPr>
              <a:t>luận</a:t>
            </a:r>
            <a:endParaRPr sz="2400">
              <a:latin typeface="Arial"/>
              <a:cs typeface="Arial"/>
            </a:endParaRPr>
          </a:p>
          <a:p>
            <a:pPr marL="12700" marR="421640">
              <a:lnSpc>
                <a:spcPct val="106800"/>
              </a:lnSpc>
              <a:spcBef>
                <a:spcPts val="1110"/>
              </a:spcBef>
            </a:pPr>
            <a:r>
              <a:rPr dirty="0" sz="2400">
                <a:latin typeface="Arial"/>
                <a:cs typeface="Arial"/>
              </a:rPr>
              <a:t>Dự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án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"Xây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70">
                <a:latin typeface="Arial"/>
                <a:cs typeface="Arial"/>
              </a:rPr>
              <a:t>dựng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Web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Quản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lý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Cửa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hàng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Bán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Đồ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Thể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Thao"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50">
                <a:latin typeface="Arial"/>
                <a:cs typeface="Arial"/>
              </a:rPr>
              <a:t>đã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được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triển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70">
                <a:latin typeface="Arial"/>
                <a:cs typeface="Arial"/>
              </a:rPr>
              <a:t>khai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đầy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85">
                <a:latin typeface="Arial"/>
                <a:cs typeface="Arial"/>
              </a:rPr>
              <a:t>đủ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các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giai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đoạn: </a:t>
            </a:r>
            <a:r>
              <a:rPr dirty="0" sz="2400" spc="100">
                <a:latin typeface="Arial"/>
                <a:cs typeface="Arial"/>
              </a:rPr>
              <a:t>phân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tích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–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thiết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kế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–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lập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trình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–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kiểm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45">
                <a:latin typeface="Arial"/>
                <a:cs typeface="Arial"/>
              </a:rPr>
              <a:t>thử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–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triển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khai.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204">
                <a:latin typeface="Arial"/>
                <a:cs typeface="Arial"/>
              </a:rPr>
              <a:t>Áp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65">
                <a:latin typeface="Arial"/>
                <a:cs typeface="Arial"/>
              </a:rPr>
              <a:t>dụng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Agile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Scrum,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70">
                <a:latin typeface="Arial"/>
                <a:cs typeface="Arial"/>
              </a:rPr>
              <a:t>chia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55">
                <a:latin typeface="Arial"/>
                <a:cs typeface="Arial"/>
              </a:rPr>
              <a:t>công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việc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55">
                <a:latin typeface="Arial"/>
                <a:cs typeface="Arial"/>
              </a:rPr>
              <a:t>theo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70">
                <a:latin typeface="Arial"/>
                <a:cs typeface="Arial"/>
              </a:rPr>
              <a:t>Sprint,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quản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lý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hiệu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quả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tiến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229">
                <a:latin typeface="Arial"/>
                <a:cs typeface="Arial"/>
              </a:rPr>
              <a:t>độ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và</a:t>
            </a:r>
            <a:r>
              <a:rPr dirty="0" sz="2400" spc="240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chất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lượng.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6800"/>
              </a:lnSpc>
            </a:pPr>
            <a:r>
              <a:rPr dirty="0" sz="2400">
                <a:latin typeface="Arial"/>
                <a:cs typeface="Arial"/>
              </a:rPr>
              <a:t>Hệ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60">
                <a:latin typeface="Arial"/>
                <a:cs typeface="Arial"/>
              </a:rPr>
              <a:t>thống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80">
                <a:latin typeface="Arial"/>
                <a:cs typeface="Arial"/>
              </a:rPr>
              <a:t>đáp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45">
                <a:latin typeface="Arial"/>
                <a:cs typeface="Arial"/>
              </a:rPr>
              <a:t>ứng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đầy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85">
                <a:latin typeface="Arial"/>
                <a:cs typeface="Arial"/>
              </a:rPr>
              <a:t>đủ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chức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năng: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quản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lý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sản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phẩm,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khách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hàng,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đơn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hàng,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phân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quyền,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báo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cáo,... </a:t>
            </a:r>
            <a:r>
              <a:rPr dirty="0" sz="2400">
                <a:latin typeface="Arial"/>
                <a:cs typeface="Arial"/>
              </a:rPr>
              <a:t>Giao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diện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thân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thiện,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hoạt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động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95">
                <a:latin typeface="Arial"/>
                <a:cs typeface="Arial"/>
              </a:rPr>
              <a:t>tốt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trên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máy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tính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và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35">
                <a:latin typeface="Arial"/>
                <a:cs typeface="Arial"/>
              </a:rPr>
              <a:t>điện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thoại.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dirty="0" sz="2400">
                <a:latin typeface="Arial"/>
                <a:cs typeface="Arial"/>
              </a:rPr>
              <a:t>Tỷ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lệ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test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case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thành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55">
                <a:latin typeface="Arial"/>
                <a:cs typeface="Arial"/>
              </a:rPr>
              <a:t>công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&gt;97%,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50">
                <a:latin typeface="Arial"/>
                <a:cs typeface="Arial"/>
              </a:rPr>
              <a:t>không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còn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lỗi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nghiêm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trọng.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50">
                <a:latin typeface="Arial"/>
                <a:cs typeface="Arial"/>
              </a:rPr>
              <a:t>Nhóm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nâng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cao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 spc="90">
                <a:latin typeface="Arial"/>
                <a:cs typeface="Arial"/>
              </a:rPr>
              <a:t>nhiều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kỹ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năng: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làm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 spc="120">
                <a:latin typeface="Arial"/>
                <a:cs typeface="Arial"/>
              </a:rPr>
              <a:t>việc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nhóm,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giao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tiếp,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sử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65">
                <a:latin typeface="Arial"/>
                <a:cs typeface="Arial"/>
              </a:rPr>
              <a:t>dụng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Jira,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GitHub,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Figma,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kiểm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 spc="30">
                <a:latin typeface="Arial"/>
                <a:cs typeface="Arial"/>
              </a:rPr>
              <a:t>thử.</a:t>
            </a:r>
            <a:endParaRPr sz="2400">
              <a:latin typeface="Arial"/>
              <a:cs typeface="Arial"/>
            </a:endParaRPr>
          </a:p>
          <a:p>
            <a:pPr marL="1163320">
              <a:lnSpc>
                <a:spcPct val="100000"/>
              </a:lnSpc>
              <a:spcBef>
                <a:spcPts val="1305"/>
              </a:spcBef>
            </a:pPr>
            <a:r>
              <a:rPr dirty="0" sz="2400" b="1">
                <a:solidFill>
                  <a:srgbClr val="201138"/>
                </a:solidFill>
                <a:latin typeface="Arial"/>
                <a:cs typeface="Arial"/>
              </a:rPr>
              <a:t>Hạn</a:t>
            </a:r>
            <a:r>
              <a:rPr dirty="0" sz="2400" spc="220" b="1">
                <a:solidFill>
                  <a:srgbClr val="201138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201138"/>
                </a:solidFill>
                <a:latin typeface="Arial"/>
                <a:cs typeface="Arial"/>
              </a:rPr>
              <a:t>chế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Chưa</a:t>
            </a:r>
            <a:r>
              <a:rPr dirty="0" sz="2400" spc="36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có: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65">
                <a:latin typeface="Arial"/>
                <a:cs typeface="Arial"/>
              </a:rPr>
              <a:t>Quản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lý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hóa</a:t>
            </a:r>
            <a:r>
              <a:rPr dirty="0" sz="2400" spc="195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đơn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85">
                <a:latin typeface="Arial"/>
                <a:cs typeface="Arial"/>
              </a:rPr>
              <a:t>chi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155">
                <a:latin typeface="Arial"/>
                <a:cs typeface="Arial"/>
              </a:rPr>
              <a:t>tiết</a:t>
            </a:r>
            <a:r>
              <a:rPr dirty="0" sz="2400" spc="195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(PDF,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in</a:t>
            </a:r>
            <a:r>
              <a:rPr dirty="0" sz="2400" spc="19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ấn).</a:t>
            </a:r>
            <a:endParaRPr sz="2400">
              <a:latin typeface="Arial"/>
              <a:cs typeface="Arial"/>
            </a:endParaRPr>
          </a:p>
          <a:p>
            <a:pPr marL="12700" marR="8623935">
              <a:lnSpc>
                <a:spcPct val="106800"/>
              </a:lnSpc>
            </a:pPr>
            <a:r>
              <a:rPr dirty="0" sz="2400">
                <a:latin typeface="Arial"/>
                <a:cs typeface="Arial"/>
              </a:rPr>
              <a:t>Phân</a:t>
            </a:r>
            <a:r>
              <a:rPr dirty="0" sz="2400" spc="220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tích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nâng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cao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(BI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–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Business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Intelligence). </a:t>
            </a:r>
            <a:r>
              <a:rPr dirty="0" sz="2400">
                <a:latin typeface="Arial"/>
                <a:cs typeface="Arial"/>
              </a:rPr>
              <a:t>Tích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hợp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thanh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toán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45">
                <a:latin typeface="Arial"/>
                <a:cs typeface="Arial"/>
              </a:rPr>
              <a:t>trực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45">
                <a:latin typeface="Arial"/>
                <a:cs typeface="Arial"/>
              </a:rPr>
              <a:t>tuyến.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latin typeface="Arial"/>
                <a:cs typeface="Arial"/>
              </a:rPr>
              <a:t>Tính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năng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65">
                <a:latin typeface="Arial"/>
                <a:cs typeface="Arial"/>
              </a:rPr>
              <a:t>thông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 spc="55">
                <a:latin typeface="Arial"/>
                <a:cs typeface="Arial"/>
              </a:rPr>
              <a:t>báo,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35">
                <a:latin typeface="Arial"/>
                <a:cs typeface="Arial"/>
              </a:rPr>
              <a:t>gửi</a:t>
            </a:r>
            <a:r>
              <a:rPr dirty="0" sz="2400" spc="254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email/SMS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70">
                <a:latin typeface="Arial"/>
                <a:cs typeface="Arial"/>
              </a:rPr>
              <a:t>tự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động.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251042" y="1291108"/>
              <a:ext cx="16176625" cy="8686165"/>
            </a:xfrm>
            <a:custGeom>
              <a:avLst/>
              <a:gdLst/>
              <a:ahLst/>
              <a:cxnLst/>
              <a:rect l="l" t="t" r="r" b="b"/>
              <a:pathLst>
                <a:path w="16176625" h="8686165">
                  <a:moveTo>
                    <a:pt x="16176132" y="8685855"/>
                  </a:moveTo>
                  <a:lnTo>
                    <a:pt x="0" y="8685855"/>
                  </a:lnTo>
                  <a:lnTo>
                    <a:pt x="0" y="0"/>
                  </a:lnTo>
                  <a:lnTo>
                    <a:pt x="16176132" y="0"/>
                  </a:lnTo>
                  <a:lnTo>
                    <a:pt x="16176132" y="8685855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1243004" y="9733025"/>
            <a:ext cx="16510" cy="252095"/>
          </a:xfrm>
          <a:custGeom>
            <a:avLst/>
            <a:gdLst/>
            <a:ahLst/>
            <a:cxnLst/>
            <a:rect l="l" t="t" r="r" b="b"/>
            <a:pathLst>
              <a:path w="16509" h="252095">
                <a:moveTo>
                  <a:pt x="0" y="251947"/>
                </a:moveTo>
                <a:lnTo>
                  <a:pt x="16072" y="251947"/>
                </a:lnTo>
                <a:lnTo>
                  <a:pt x="16072" y="0"/>
                </a:lnTo>
                <a:lnTo>
                  <a:pt x="0" y="0"/>
                </a:lnTo>
                <a:lnTo>
                  <a:pt x="0" y="251947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852790" y="915110"/>
            <a:ext cx="16581755" cy="9070340"/>
            <a:chOff x="852790" y="915110"/>
            <a:chExt cx="16581755" cy="9070340"/>
          </a:xfrm>
        </p:grpSpPr>
        <p:sp>
          <p:nvSpPr>
            <p:cNvPr id="7" name="object 7" descr=""/>
            <p:cNvSpPr/>
            <p:nvPr/>
          </p:nvSpPr>
          <p:spPr>
            <a:xfrm>
              <a:off x="1259065" y="1283080"/>
              <a:ext cx="16175990" cy="8702040"/>
            </a:xfrm>
            <a:custGeom>
              <a:avLst/>
              <a:gdLst/>
              <a:ahLst/>
              <a:cxnLst/>
              <a:rect l="l" t="t" r="r" b="b"/>
              <a:pathLst>
                <a:path w="16175990" h="8702040">
                  <a:moveTo>
                    <a:pt x="16175431" y="0"/>
                  </a:moveTo>
                  <a:lnTo>
                    <a:pt x="16160064" y="0"/>
                  </a:lnTo>
                  <a:lnTo>
                    <a:pt x="15968015" y="0"/>
                  </a:lnTo>
                  <a:lnTo>
                    <a:pt x="15968015" y="16065"/>
                  </a:lnTo>
                  <a:lnTo>
                    <a:pt x="16160064" y="16065"/>
                  </a:lnTo>
                  <a:lnTo>
                    <a:pt x="16160064" y="8685835"/>
                  </a:lnTo>
                  <a:lnTo>
                    <a:pt x="0" y="8685835"/>
                  </a:lnTo>
                  <a:lnTo>
                    <a:pt x="0" y="8701900"/>
                  </a:lnTo>
                  <a:lnTo>
                    <a:pt x="16160064" y="8701900"/>
                  </a:lnTo>
                  <a:lnTo>
                    <a:pt x="16175431" y="8701900"/>
                  </a:lnTo>
                  <a:lnTo>
                    <a:pt x="16175431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68746" y="931069"/>
              <a:ext cx="16358869" cy="430530"/>
            </a:xfrm>
            <a:custGeom>
              <a:avLst/>
              <a:gdLst/>
              <a:ahLst/>
              <a:cxnLst/>
              <a:rect l="l" t="t" r="r" b="b"/>
              <a:pathLst>
                <a:path w="16358869" h="430530">
                  <a:moveTo>
                    <a:pt x="0" y="430533"/>
                  </a:moveTo>
                  <a:lnTo>
                    <a:pt x="16358341" y="430533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430533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52779" y="915110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4">
                  <a:moveTo>
                    <a:pt x="16390265" y="0"/>
                  </a:move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273" y="1072990"/>
              <a:ext cx="180974" cy="1809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426638" y="1096098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69" y="138430"/>
                  </a:lnTo>
                  <a:lnTo>
                    <a:pt x="21069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43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041765" y="123508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68746" y="1361602"/>
              <a:ext cx="16358869" cy="8371840"/>
            </a:xfrm>
            <a:custGeom>
              <a:avLst/>
              <a:gdLst/>
              <a:ahLst/>
              <a:cxnLst/>
              <a:rect l="l" t="t" r="r" b="b"/>
              <a:pathLst>
                <a:path w="16358869" h="8371840">
                  <a:moveTo>
                    <a:pt x="16358341" y="8371423"/>
                  </a:moveTo>
                  <a:lnTo>
                    <a:pt x="0" y="8371423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837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52779" y="1345653"/>
              <a:ext cx="16389985" cy="8403590"/>
            </a:xfrm>
            <a:custGeom>
              <a:avLst/>
              <a:gdLst/>
              <a:ahLst/>
              <a:cxnLst/>
              <a:rect l="l" t="t" r="r" b="b"/>
              <a:pathLst>
                <a:path w="16389985" h="8403590">
                  <a:moveTo>
                    <a:pt x="16389617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8371433"/>
                  </a:lnTo>
                  <a:lnTo>
                    <a:pt x="31915" y="8371433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8403349"/>
                  </a:lnTo>
                  <a:lnTo>
                    <a:pt x="31915" y="8403349"/>
                  </a:lnTo>
                  <a:lnTo>
                    <a:pt x="16358350" y="8403349"/>
                  </a:lnTo>
                  <a:lnTo>
                    <a:pt x="16389617" y="8403349"/>
                  </a:lnTo>
                  <a:lnTo>
                    <a:pt x="1638961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474014" y="1515405"/>
            <a:ext cx="927354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ĐÁNH</a:t>
            </a:r>
            <a:r>
              <a:rPr dirty="0" sz="6000" spc="40">
                <a:solidFill>
                  <a:srgbClr val="3D386F"/>
                </a:solidFill>
              </a:rPr>
              <a:t> </a:t>
            </a:r>
            <a:r>
              <a:rPr dirty="0" sz="6000" spc="-380">
                <a:solidFill>
                  <a:srgbClr val="3D386F"/>
                </a:solidFill>
              </a:rPr>
              <a:t>GIÁ</a:t>
            </a:r>
            <a:r>
              <a:rPr dirty="0" sz="6000" spc="40">
                <a:solidFill>
                  <a:srgbClr val="3D386F"/>
                </a:solidFill>
              </a:rPr>
              <a:t> </a:t>
            </a:r>
            <a:r>
              <a:rPr dirty="0" sz="6000" spc="530">
                <a:solidFill>
                  <a:srgbClr val="3D386F"/>
                </a:solidFill>
              </a:rPr>
              <a:t>VÀ</a:t>
            </a:r>
            <a:r>
              <a:rPr dirty="0" sz="6000" spc="4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KẾT</a:t>
            </a:r>
            <a:r>
              <a:rPr dirty="0" sz="6000" spc="40">
                <a:solidFill>
                  <a:srgbClr val="3D386F"/>
                </a:solidFill>
              </a:rPr>
              <a:t> </a:t>
            </a:r>
            <a:r>
              <a:rPr dirty="0" sz="6000" spc="-20">
                <a:solidFill>
                  <a:srgbClr val="3D386F"/>
                </a:solidFill>
              </a:rPr>
              <a:t>LUẬN</a:t>
            </a:r>
            <a:endParaRPr sz="6000"/>
          </a:p>
        </p:txBody>
      </p:sp>
      <p:pic>
        <p:nvPicPr>
          <p:cNvPr id="16" name="object 1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9177" y="2749551"/>
            <a:ext cx="114300" cy="11430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1970986" y="2593976"/>
            <a:ext cx="43922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01138"/>
                </a:solidFill>
                <a:latin typeface="Arial"/>
                <a:cs typeface="Arial"/>
              </a:rPr>
              <a:t>.</a:t>
            </a:r>
            <a:r>
              <a:rPr dirty="0" sz="2400" spc="105" b="1">
                <a:solidFill>
                  <a:srgbClr val="201138"/>
                </a:solidFill>
                <a:latin typeface="Arial"/>
                <a:cs typeface="Arial"/>
              </a:rPr>
              <a:t> </a:t>
            </a:r>
            <a:r>
              <a:rPr dirty="0" sz="2400" spc="75" b="1">
                <a:solidFill>
                  <a:srgbClr val="201138"/>
                </a:solidFill>
                <a:latin typeface="Arial"/>
                <a:cs typeface="Arial"/>
              </a:rPr>
              <a:t>Hướng</a:t>
            </a:r>
            <a:r>
              <a:rPr dirty="0" sz="2400" spc="105" b="1">
                <a:solidFill>
                  <a:srgbClr val="201138"/>
                </a:solidFill>
                <a:latin typeface="Arial"/>
                <a:cs typeface="Arial"/>
              </a:rPr>
              <a:t> </a:t>
            </a:r>
            <a:r>
              <a:rPr dirty="0" sz="2400" spc="60" b="1">
                <a:solidFill>
                  <a:srgbClr val="201138"/>
                </a:solidFill>
                <a:latin typeface="Arial"/>
                <a:cs typeface="Arial"/>
              </a:rPr>
              <a:t>phát</a:t>
            </a:r>
            <a:r>
              <a:rPr dirty="0" sz="2400" spc="105" b="1">
                <a:solidFill>
                  <a:srgbClr val="201138"/>
                </a:solidFill>
                <a:latin typeface="Arial"/>
                <a:cs typeface="Arial"/>
              </a:rPr>
              <a:t> </a:t>
            </a:r>
            <a:r>
              <a:rPr dirty="0" sz="2400" spc="60" b="1">
                <a:solidFill>
                  <a:srgbClr val="201138"/>
                </a:solidFill>
                <a:latin typeface="Arial"/>
                <a:cs typeface="Arial"/>
              </a:rPr>
              <a:t>triển</a:t>
            </a:r>
            <a:r>
              <a:rPr dirty="0" sz="2400" spc="110" b="1">
                <a:solidFill>
                  <a:srgbClr val="201138"/>
                </a:solidFill>
                <a:latin typeface="Arial"/>
                <a:cs typeface="Arial"/>
              </a:rPr>
              <a:t> </a:t>
            </a:r>
            <a:r>
              <a:rPr dirty="0" sz="2400" spc="100" b="1">
                <a:solidFill>
                  <a:srgbClr val="201138"/>
                </a:solidFill>
                <a:latin typeface="Arial"/>
                <a:cs typeface="Arial"/>
              </a:rPr>
              <a:t>tương</a:t>
            </a:r>
            <a:r>
              <a:rPr dirty="0" sz="2400" spc="105" b="1">
                <a:solidFill>
                  <a:srgbClr val="201138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201138"/>
                </a:solidFill>
                <a:latin typeface="Arial"/>
                <a:cs typeface="Arial"/>
              </a:rPr>
              <a:t>lai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230304" y="3245306"/>
            <a:ext cx="6630670" cy="197802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2400" b="1">
                <a:latin typeface="Arial"/>
                <a:cs typeface="Arial"/>
              </a:rPr>
              <a:t>Mở</a:t>
            </a:r>
            <a:r>
              <a:rPr dirty="0" sz="2400" spc="200" b="1">
                <a:latin typeface="Arial"/>
                <a:cs typeface="Arial"/>
              </a:rPr>
              <a:t> </a:t>
            </a:r>
            <a:r>
              <a:rPr dirty="0" sz="2400" spc="55" b="1">
                <a:latin typeface="Arial"/>
                <a:cs typeface="Arial"/>
              </a:rPr>
              <a:t>rộng</a:t>
            </a:r>
            <a:r>
              <a:rPr dirty="0" sz="2400" spc="204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chức</a:t>
            </a:r>
            <a:r>
              <a:rPr dirty="0" sz="2400" spc="200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năng:</a:t>
            </a:r>
            <a:endParaRPr sz="2400">
              <a:latin typeface="Arial"/>
              <a:cs typeface="Arial"/>
            </a:endParaRPr>
          </a:p>
          <a:p>
            <a:pPr marL="12700" marR="984885">
              <a:lnSpc>
                <a:spcPct val="106800"/>
              </a:lnSpc>
            </a:pPr>
            <a:r>
              <a:rPr dirty="0" sz="2400">
                <a:latin typeface="Arial"/>
                <a:cs typeface="Arial"/>
              </a:rPr>
              <a:t>Hóa</a:t>
            </a:r>
            <a:r>
              <a:rPr dirty="0" sz="2400" spc="195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đơn</a:t>
            </a:r>
            <a:r>
              <a:rPr dirty="0" sz="2400" spc="200">
                <a:latin typeface="Arial"/>
                <a:cs typeface="Arial"/>
              </a:rPr>
              <a:t> </a:t>
            </a:r>
            <a:r>
              <a:rPr dirty="0" sz="2400" spc="135">
                <a:latin typeface="Arial"/>
                <a:cs typeface="Arial"/>
              </a:rPr>
              <a:t>điện</a:t>
            </a:r>
            <a:r>
              <a:rPr dirty="0" sz="2400" spc="200">
                <a:latin typeface="Arial"/>
                <a:cs typeface="Arial"/>
              </a:rPr>
              <a:t> </a:t>
            </a:r>
            <a:r>
              <a:rPr dirty="0" sz="2400" spc="170">
                <a:latin typeface="Arial"/>
                <a:cs typeface="Arial"/>
              </a:rPr>
              <a:t>tử</a:t>
            </a:r>
            <a:r>
              <a:rPr dirty="0" sz="2400" spc="200">
                <a:latin typeface="Arial"/>
                <a:cs typeface="Arial"/>
              </a:rPr>
              <a:t> </a:t>
            </a:r>
            <a:r>
              <a:rPr dirty="0" sz="2400" spc="-80">
                <a:latin typeface="Arial"/>
                <a:cs typeface="Arial"/>
              </a:rPr>
              <a:t>(PDF,</a:t>
            </a:r>
            <a:r>
              <a:rPr dirty="0" sz="2400" spc="195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in</a:t>
            </a:r>
            <a:r>
              <a:rPr dirty="0" sz="2400" spc="200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hóa</a:t>
            </a:r>
            <a:r>
              <a:rPr dirty="0" sz="2400" spc="20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đơn). </a:t>
            </a:r>
            <a:r>
              <a:rPr dirty="0" sz="2400" spc="110">
                <a:latin typeface="Arial"/>
                <a:cs typeface="Arial"/>
              </a:rPr>
              <a:t>Thông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báo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70">
                <a:latin typeface="Arial"/>
                <a:cs typeface="Arial"/>
              </a:rPr>
              <a:t>tự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động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khi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25">
                <a:latin typeface="Arial"/>
                <a:cs typeface="Arial"/>
              </a:rPr>
              <a:t>có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sự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kiện. </a:t>
            </a:r>
            <a:r>
              <a:rPr dirty="0" sz="2400" spc="65">
                <a:latin typeface="Arial"/>
                <a:cs typeface="Arial"/>
              </a:rPr>
              <a:t>Quản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lý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45">
                <a:latin typeface="Arial"/>
                <a:cs typeface="Arial"/>
              </a:rPr>
              <a:t>thẻ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thành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viên,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điểm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70">
                <a:latin typeface="Arial"/>
                <a:cs typeface="Arial"/>
              </a:rPr>
              <a:t>thưởng.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latin typeface="Arial"/>
                <a:cs typeface="Arial"/>
              </a:rPr>
              <a:t>Đánh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giá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sản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phẩm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và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phản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hồi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khách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hàng.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230304" y="5577026"/>
            <a:ext cx="8796655" cy="314769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5095">
              <a:lnSpc>
                <a:spcPct val="100000"/>
              </a:lnSpc>
              <a:spcBef>
                <a:spcPts val="295"/>
              </a:spcBef>
            </a:pPr>
            <a:r>
              <a:rPr dirty="0" sz="2400" b="1">
                <a:latin typeface="Arial"/>
                <a:cs typeface="Arial"/>
              </a:rPr>
              <a:t>Cải</a:t>
            </a:r>
            <a:r>
              <a:rPr dirty="0" sz="2400" spc="17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tiến</a:t>
            </a:r>
            <a:r>
              <a:rPr dirty="0" sz="2400" spc="180" b="1">
                <a:latin typeface="Arial"/>
                <a:cs typeface="Arial"/>
              </a:rPr>
              <a:t> </a:t>
            </a:r>
            <a:r>
              <a:rPr dirty="0" sz="2400" spc="110" b="1">
                <a:latin typeface="Arial"/>
                <a:cs typeface="Arial"/>
              </a:rPr>
              <a:t>kỹ</a:t>
            </a:r>
            <a:r>
              <a:rPr dirty="0" sz="2400" spc="180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thuật:</a:t>
            </a:r>
            <a:endParaRPr sz="2400">
              <a:latin typeface="Arial"/>
              <a:cs typeface="Arial"/>
            </a:endParaRPr>
          </a:p>
          <a:p>
            <a:pPr marL="12700" marR="2954655">
              <a:lnSpc>
                <a:spcPct val="106800"/>
              </a:lnSpc>
            </a:pPr>
            <a:r>
              <a:rPr dirty="0" sz="2400" spc="65">
                <a:latin typeface="Arial"/>
                <a:cs typeface="Arial"/>
              </a:rPr>
              <a:t>Chuyển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70">
                <a:latin typeface="Arial"/>
                <a:cs typeface="Arial"/>
              </a:rPr>
              <a:t>sang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kiến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trúc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Microservices. </a:t>
            </a:r>
            <a:r>
              <a:rPr dirty="0" sz="2400">
                <a:latin typeface="Arial"/>
                <a:cs typeface="Arial"/>
              </a:rPr>
              <a:t>Tối</a:t>
            </a:r>
            <a:r>
              <a:rPr dirty="0" sz="2400" spc="204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ưu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70">
                <a:latin typeface="Arial"/>
                <a:cs typeface="Arial"/>
              </a:rPr>
              <a:t>database,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thêm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75">
                <a:latin typeface="Arial"/>
                <a:cs typeface="Arial"/>
              </a:rPr>
              <a:t>cache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với</a:t>
            </a:r>
            <a:r>
              <a:rPr dirty="0" sz="2400" spc="21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Redis.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 b="1">
                <a:latin typeface="Tahoma"/>
                <a:cs typeface="Tahoma"/>
              </a:rPr>
              <a:t>Phát</a:t>
            </a:r>
            <a:r>
              <a:rPr dirty="0" sz="2400" spc="-120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triển</a:t>
            </a:r>
            <a:r>
              <a:rPr dirty="0" sz="2400" spc="-114" b="1">
                <a:latin typeface="Tahoma"/>
                <a:cs typeface="Tahoma"/>
              </a:rPr>
              <a:t> </a:t>
            </a:r>
            <a:r>
              <a:rPr dirty="0" sz="2400" b="1">
                <a:latin typeface="Tahoma"/>
                <a:cs typeface="Tahoma"/>
              </a:rPr>
              <a:t>Mobile</a:t>
            </a:r>
            <a:r>
              <a:rPr dirty="0" sz="2400" spc="-114" b="1">
                <a:latin typeface="Tahoma"/>
                <a:cs typeface="Tahoma"/>
              </a:rPr>
              <a:t> </a:t>
            </a:r>
            <a:r>
              <a:rPr dirty="0" sz="2400" spc="-20" b="1">
                <a:latin typeface="Tahoma"/>
                <a:cs typeface="Tahoma"/>
              </a:rPr>
              <a:t>App: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06800"/>
              </a:lnSpc>
            </a:pPr>
            <a:r>
              <a:rPr dirty="0" sz="2400">
                <a:latin typeface="Arial"/>
                <a:cs typeface="Arial"/>
              </a:rPr>
              <a:t>Xây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70">
                <a:latin typeface="Arial"/>
                <a:cs typeface="Arial"/>
              </a:rPr>
              <a:t>dựng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45">
                <a:latin typeface="Arial"/>
                <a:cs typeface="Arial"/>
              </a:rPr>
              <a:t>ứng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165">
                <a:latin typeface="Arial"/>
                <a:cs typeface="Arial"/>
              </a:rPr>
              <a:t>dụng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145">
                <a:latin typeface="Arial"/>
                <a:cs typeface="Arial"/>
              </a:rPr>
              <a:t>di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động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với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React</a:t>
            </a:r>
            <a:r>
              <a:rPr dirty="0" sz="2400" spc="250">
                <a:latin typeface="Arial"/>
                <a:cs typeface="Arial"/>
              </a:rPr>
              <a:t> </a:t>
            </a:r>
            <a:r>
              <a:rPr dirty="0" sz="2400" spc="60">
                <a:latin typeface="Arial"/>
                <a:cs typeface="Arial"/>
              </a:rPr>
              <a:t>Native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hoặc</a:t>
            </a:r>
            <a:r>
              <a:rPr dirty="0" sz="2400" spc="24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Flutter. </a:t>
            </a:r>
            <a:r>
              <a:rPr dirty="0" sz="2400" spc="65">
                <a:latin typeface="Arial"/>
                <a:cs typeface="Arial"/>
              </a:rPr>
              <a:t>Quản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10">
                <a:latin typeface="Arial"/>
                <a:cs typeface="Arial"/>
              </a:rPr>
              <a:t>lý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40">
                <a:latin typeface="Arial"/>
                <a:cs typeface="Arial"/>
              </a:rPr>
              <a:t>đơn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hàng,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doanh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35">
                <a:latin typeface="Arial"/>
                <a:cs typeface="Arial"/>
              </a:rPr>
              <a:t>thu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70">
                <a:latin typeface="Arial"/>
                <a:cs typeface="Arial"/>
              </a:rPr>
              <a:t>từ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xa.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552198" y="3374388"/>
            <a:ext cx="7439025" cy="158750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2400">
                <a:latin typeface="Arial"/>
                <a:cs typeface="Arial"/>
              </a:rPr>
              <a:t>.</a:t>
            </a:r>
            <a:r>
              <a:rPr dirty="0" sz="2400" spc="150">
                <a:latin typeface="Arial"/>
                <a:cs typeface="Arial"/>
              </a:rPr>
              <a:t> </a:t>
            </a:r>
            <a:r>
              <a:rPr dirty="0" sz="2400" spc="105" b="1">
                <a:latin typeface="Arial"/>
                <a:cs typeface="Arial"/>
              </a:rPr>
              <a:t>Ứng</a:t>
            </a:r>
            <a:r>
              <a:rPr dirty="0" sz="2400" spc="80" b="1">
                <a:latin typeface="Arial"/>
                <a:cs typeface="Arial"/>
              </a:rPr>
              <a:t> </a:t>
            </a:r>
            <a:r>
              <a:rPr dirty="0" sz="2400" spc="70" b="1">
                <a:latin typeface="Arial"/>
                <a:cs typeface="Arial"/>
              </a:rPr>
              <a:t>dụng</a:t>
            </a:r>
            <a:r>
              <a:rPr dirty="0" sz="2400" spc="80" b="1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AI: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latin typeface="Arial"/>
                <a:cs typeface="Arial"/>
              </a:rPr>
              <a:t>Dự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đoán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sản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phẩm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00">
                <a:latin typeface="Arial"/>
                <a:cs typeface="Arial"/>
              </a:rPr>
              <a:t>bán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chạy.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latin typeface="Arial"/>
                <a:cs typeface="Arial"/>
              </a:rPr>
              <a:t>Gợi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200">
                <a:latin typeface="Arial"/>
                <a:cs typeface="Arial"/>
              </a:rPr>
              <a:t>ý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sản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95">
                <a:latin typeface="Arial"/>
                <a:cs typeface="Arial"/>
              </a:rPr>
              <a:t>phẩm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155">
                <a:latin typeface="Arial"/>
                <a:cs typeface="Arial"/>
              </a:rPr>
              <a:t>theo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70">
                <a:latin typeface="Arial"/>
                <a:cs typeface="Arial"/>
              </a:rPr>
              <a:t>lịch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sử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50">
                <a:latin typeface="Arial"/>
                <a:cs typeface="Arial"/>
              </a:rPr>
              <a:t>mua</a:t>
            </a:r>
            <a:r>
              <a:rPr dirty="0" sz="2400" spc="23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hàng.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latin typeface="Arial"/>
                <a:cs typeface="Arial"/>
              </a:rPr>
              <a:t>Phân</a:t>
            </a:r>
            <a:r>
              <a:rPr dirty="0" sz="2400" spc="225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tích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65">
                <a:latin typeface="Arial"/>
                <a:cs typeface="Arial"/>
              </a:rPr>
              <a:t>hành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vi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05">
                <a:latin typeface="Arial"/>
                <a:cs typeface="Arial"/>
              </a:rPr>
              <a:t>người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65">
                <a:latin typeface="Arial"/>
                <a:cs typeface="Arial"/>
              </a:rPr>
              <a:t>dùng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30">
                <a:latin typeface="Arial"/>
                <a:cs typeface="Arial"/>
              </a:rPr>
              <a:t>phục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114">
                <a:latin typeface="Arial"/>
                <a:cs typeface="Arial"/>
              </a:rPr>
              <a:t>vụ</a:t>
            </a:r>
            <a:r>
              <a:rPr dirty="0" sz="2400" spc="229">
                <a:latin typeface="Arial"/>
                <a:cs typeface="Arial"/>
              </a:rPr>
              <a:t> </a:t>
            </a:r>
            <a:r>
              <a:rPr dirty="0" sz="2400" spc="80">
                <a:latin typeface="Arial"/>
                <a:cs typeface="Arial"/>
              </a:rPr>
              <a:t>marketing.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42979" y="7554916"/>
            <a:ext cx="371347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45" b="1">
                <a:latin typeface="Arial"/>
                <a:cs typeface="Arial"/>
              </a:rPr>
              <a:t>Giáo</a:t>
            </a:r>
            <a:r>
              <a:rPr dirty="0" sz="2800" spc="-170" b="1">
                <a:latin typeface="Arial"/>
                <a:cs typeface="Arial"/>
              </a:rPr>
              <a:t> </a:t>
            </a:r>
            <a:r>
              <a:rPr dirty="0" sz="2800" spc="-50" b="1">
                <a:latin typeface="Arial"/>
                <a:cs typeface="Arial"/>
              </a:rPr>
              <a:t>viên</a:t>
            </a:r>
            <a:r>
              <a:rPr dirty="0" sz="2800" spc="-165" b="1">
                <a:latin typeface="Arial"/>
                <a:cs typeface="Arial"/>
              </a:rPr>
              <a:t> </a:t>
            </a:r>
            <a:r>
              <a:rPr dirty="0" sz="2800" spc="-25" b="1">
                <a:latin typeface="Arial"/>
                <a:cs typeface="Arial"/>
              </a:rPr>
              <a:t>Thế</a:t>
            </a:r>
            <a:r>
              <a:rPr dirty="0" sz="2800" spc="-165" b="1">
                <a:latin typeface="Arial"/>
                <a:cs typeface="Arial"/>
              </a:rPr>
              <a:t> </a:t>
            </a:r>
            <a:r>
              <a:rPr dirty="0" sz="2800" spc="-25" b="1">
                <a:latin typeface="Arial"/>
                <a:cs typeface="Arial"/>
              </a:rPr>
              <a:t>Phương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1347118" y="1370482"/>
            <a:ext cx="16176625" cy="8128000"/>
          </a:xfrm>
          <a:custGeom>
            <a:avLst/>
            <a:gdLst/>
            <a:ahLst/>
            <a:cxnLst/>
            <a:rect l="l" t="t" r="r" b="b"/>
            <a:pathLst>
              <a:path w="16176625" h="8128000">
                <a:moveTo>
                  <a:pt x="16176131" y="8127613"/>
                </a:moveTo>
                <a:lnTo>
                  <a:pt x="0" y="8127613"/>
                </a:lnTo>
                <a:lnTo>
                  <a:pt x="0" y="0"/>
                </a:lnTo>
                <a:lnTo>
                  <a:pt x="16176131" y="0"/>
                </a:lnTo>
                <a:lnTo>
                  <a:pt x="16176131" y="8127613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948866" y="994486"/>
            <a:ext cx="16581755" cy="8512175"/>
            <a:chOff x="948866" y="994486"/>
            <a:chExt cx="16581755" cy="8512175"/>
          </a:xfrm>
        </p:grpSpPr>
        <p:sp>
          <p:nvSpPr>
            <p:cNvPr id="5" name="object 5" descr=""/>
            <p:cNvSpPr/>
            <p:nvPr/>
          </p:nvSpPr>
          <p:spPr>
            <a:xfrm>
              <a:off x="1339075" y="1362455"/>
              <a:ext cx="16191865" cy="8143875"/>
            </a:xfrm>
            <a:custGeom>
              <a:avLst/>
              <a:gdLst/>
              <a:ahLst/>
              <a:cxnLst/>
              <a:rect l="l" t="t" r="r" b="b"/>
              <a:pathLst>
                <a:path w="16191865" h="8143875">
                  <a:moveTo>
                    <a:pt x="16191535" y="0"/>
                  </a:moveTo>
                  <a:lnTo>
                    <a:pt x="16176130" y="0"/>
                  </a:lnTo>
                  <a:lnTo>
                    <a:pt x="15984081" y="0"/>
                  </a:lnTo>
                  <a:lnTo>
                    <a:pt x="15984081" y="16065"/>
                  </a:lnTo>
                  <a:lnTo>
                    <a:pt x="16176130" y="16065"/>
                  </a:lnTo>
                  <a:lnTo>
                    <a:pt x="16176130" y="8127619"/>
                  </a:lnTo>
                  <a:lnTo>
                    <a:pt x="16065" y="8127619"/>
                  </a:lnTo>
                  <a:lnTo>
                    <a:pt x="16065" y="7914119"/>
                  </a:lnTo>
                  <a:lnTo>
                    <a:pt x="0" y="7914119"/>
                  </a:lnTo>
                  <a:lnTo>
                    <a:pt x="0" y="8143684"/>
                  </a:lnTo>
                  <a:lnTo>
                    <a:pt x="16065" y="8143684"/>
                  </a:lnTo>
                  <a:lnTo>
                    <a:pt x="16176130" y="8143684"/>
                  </a:lnTo>
                  <a:lnTo>
                    <a:pt x="16191535" y="8143684"/>
                  </a:lnTo>
                  <a:lnTo>
                    <a:pt x="16191535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64826" y="1477642"/>
              <a:ext cx="16358869" cy="7799070"/>
            </a:xfrm>
            <a:custGeom>
              <a:avLst/>
              <a:gdLst/>
              <a:ahLst/>
              <a:cxnLst/>
              <a:rect l="l" t="t" r="r" b="b"/>
              <a:pathLst>
                <a:path w="16358869" h="7799070">
                  <a:moveTo>
                    <a:pt x="0" y="7798919"/>
                  </a:moveTo>
                  <a:lnTo>
                    <a:pt x="16358341" y="7798919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7798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48855" y="1425028"/>
              <a:ext cx="16389985" cy="7867650"/>
            </a:xfrm>
            <a:custGeom>
              <a:avLst/>
              <a:gdLst/>
              <a:ahLst/>
              <a:cxnLst/>
              <a:rect l="l" t="t" r="r" b="b"/>
              <a:pathLst>
                <a:path w="16389985" h="7867650">
                  <a:moveTo>
                    <a:pt x="16389909" y="0"/>
                  </a:moveTo>
                  <a:lnTo>
                    <a:pt x="16358350" y="0"/>
                  </a:lnTo>
                  <a:lnTo>
                    <a:pt x="16358350" y="7835557"/>
                  </a:lnTo>
                  <a:lnTo>
                    <a:pt x="31915" y="7835557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7867510"/>
                  </a:lnTo>
                  <a:lnTo>
                    <a:pt x="31915" y="7867510"/>
                  </a:lnTo>
                  <a:lnTo>
                    <a:pt x="16358350" y="7867510"/>
                  </a:lnTo>
                  <a:lnTo>
                    <a:pt x="16389909" y="7867510"/>
                  </a:lnTo>
                  <a:lnTo>
                    <a:pt x="16389909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64826" y="1010442"/>
              <a:ext cx="16358869" cy="467359"/>
            </a:xfrm>
            <a:custGeom>
              <a:avLst/>
              <a:gdLst/>
              <a:ahLst/>
              <a:cxnLst/>
              <a:rect l="l" t="t" r="r" b="b"/>
              <a:pathLst>
                <a:path w="16358869" h="467359">
                  <a:moveTo>
                    <a:pt x="16358341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48855" y="994498"/>
              <a:ext cx="16390619" cy="499109"/>
            </a:xfrm>
            <a:custGeom>
              <a:avLst/>
              <a:gdLst/>
              <a:ahLst/>
              <a:cxnLst/>
              <a:rect l="l" t="t" r="r" b="b"/>
              <a:pathLst>
                <a:path w="16390619" h="499109">
                  <a:moveTo>
                    <a:pt x="16390265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467194"/>
                  </a:lnTo>
                  <a:lnTo>
                    <a:pt x="31915" y="467194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10"/>
                  </a:lnTo>
                  <a:lnTo>
                    <a:pt x="31915" y="499110"/>
                  </a:lnTo>
                  <a:lnTo>
                    <a:pt x="16358350" y="499110"/>
                  </a:lnTo>
                  <a:lnTo>
                    <a:pt x="16390265" y="499110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33346" y="1152366"/>
              <a:ext cx="180974" cy="1809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522739" y="117547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31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137838" y="131445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3667" y="1897321"/>
              <a:ext cx="2162174" cy="707708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5389061" y="8643743"/>
              <a:ext cx="514350" cy="405130"/>
            </a:xfrm>
            <a:custGeom>
              <a:avLst/>
              <a:gdLst/>
              <a:ahLst/>
              <a:cxnLst/>
              <a:rect l="l" t="t" r="r" b="b"/>
              <a:pathLst>
                <a:path w="514350" h="405129">
                  <a:moveTo>
                    <a:pt x="252734" y="405107"/>
                  </a:moveTo>
                  <a:lnTo>
                    <a:pt x="218808" y="401547"/>
                  </a:lnTo>
                  <a:lnTo>
                    <a:pt x="185481" y="392336"/>
                  </a:lnTo>
                  <a:lnTo>
                    <a:pt x="135544" y="337779"/>
                  </a:lnTo>
                  <a:lnTo>
                    <a:pt x="122464" y="335821"/>
                  </a:lnTo>
                  <a:lnTo>
                    <a:pt x="113110" y="333389"/>
                  </a:lnTo>
                  <a:lnTo>
                    <a:pt x="112831" y="331280"/>
                  </a:lnTo>
                  <a:lnTo>
                    <a:pt x="47337" y="266328"/>
                  </a:lnTo>
                  <a:lnTo>
                    <a:pt x="36339" y="257047"/>
                  </a:lnTo>
                  <a:lnTo>
                    <a:pt x="26010" y="247279"/>
                  </a:lnTo>
                  <a:lnTo>
                    <a:pt x="16938" y="238427"/>
                  </a:lnTo>
                  <a:lnTo>
                    <a:pt x="9712" y="231894"/>
                  </a:lnTo>
                  <a:lnTo>
                    <a:pt x="15920" y="219536"/>
                  </a:lnTo>
                  <a:lnTo>
                    <a:pt x="21699" y="210684"/>
                  </a:lnTo>
                  <a:lnTo>
                    <a:pt x="28619" y="203996"/>
                  </a:lnTo>
                  <a:lnTo>
                    <a:pt x="38247" y="198126"/>
                  </a:lnTo>
                  <a:lnTo>
                    <a:pt x="27461" y="190549"/>
                  </a:lnTo>
                  <a:lnTo>
                    <a:pt x="17222" y="180218"/>
                  </a:lnTo>
                  <a:lnTo>
                    <a:pt x="7934" y="168930"/>
                  </a:lnTo>
                  <a:lnTo>
                    <a:pt x="0" y="158484"/>
                  </a:lnTo>
                  <a:lnTo>
                    <a:pt x="9580" y="148819"/>
                  </a:lnTo>
                  <a:lnTo>
                    <a:pt x="20496" y="141611"/>
                  </a:lnTo>
                  <a:lnTo>
                    <a:pt x="31537" y="135210"/>
                  </a:lnTo>
                  <a:lnTo>
                    <a:pt x="41492" y="127966"/>
                  </a:lnTo>
                  <a:lnTo>
                    <a:pt x="34055" y="115615"/>
                  </a:lnTo>
                  <a:lnTo>
                    <a:pt x="9640" y="95698"/>
                  </a:lnTo>
                  <a:lnTo>
                    <a:pt x="2578" y="83783"/>
                  </a:lnTo>
                  <a:lnTo>
                    <a:pt x="10436" y="73629"/>
                  </a:lnTo>
                  <a:lnTo>
                    <a:pt x="20222" y="65277"/>
                  </a:lnTo>
                  <a:lnTo>
                    <a:pt x="31076" y="57897"/>
                  </a:lnTo>
                  <a:lnTo>
                    <a:pt x="42137" y="50661"/>
                  </a:lnTo>
                  <a:lnTo>
                    <a:pt x="19446" y="0"/>
                  </a:lnTo>
                  <a:lnTo>
                    <a:pt x="490283" y="0"/>
                  </a:lnTo>
                  <a:lnTo>
                    <a:pt x="477326" y="48079"/>
                  </a:lnTo>
                  <a:lnTo>
                    <a:pt x="486562" y="55906"/>
                  </a:lnTo>
                  <a:lnTo>
                    <a:pt x="497288" y="63550"/>
                  </a:lnTo>
                  <a:lnTo>
                    <a:pt x="506951" y="71900"/>
                  </a:lnTo>
                  <a:lnTo>
                    <a:pt x="512995" y="81846"/>
                  </a:lnTo>
                  <a:lnTo>
                    <a:pt x="506199" y="93433"/>
                  </a:lnTo>
                  <a:lnTo>
                    <a:pt x="484670" y="113775"/>
                  </a:lnTo>
                  <a:lnTo>
                    <a:pt x="477970" y="125362"/>
                  </a:lnTo>
                  <a:lnTo>
                    <a:pt x="514285" y="154588"/>
                  </a:lnTo>
                  <a:lnTo>
                    <a:pt x="508219" y="167303"/>
                  </a:lnTo>
                  <a:lnTo>
                    <a:pt x="497941" y="176425"/>
                  </a:lnTo>
                  <a:lnTo>
                    <a:pt x="486917" y="183888"/>
                  </a:lnTo>
                  <a:lnTo>
                    <a:pt x="478615" y="191627"/>
                  </a:lnTo>
                  <a:lnTo>
                    <a:pt x="485797" y="197350"/>
                  </a:lnTo>
                  <a:lnTo>
                    <a:pt x="490640" y="201871"/>
                  </a:lnTo>
                  <a:lnTo>
                    <a:pt x="495310" y="207764"/>
                  </a:lnTo>
                  <a:lnTo>
                    <a:pt x="501972" y="217603"/>
                  </a:lnTo>
                  <a:lnTo>
                    <a:pt x="496145" y="227387"/>
                  </a:lnTo>
                  <a:lnTo>
                    <a:pt x="488491" y="240769"/>
                  </a:lnTo>
                  <a:lnTo>
                    <a:pt x="480116" y="253936"/>
                  </a:lnTo>
                  <a:lnTo>
                    <a:pt x="472126" y="263078"/>
                  </a:lnTo>
                  <a:lnTo>
                    <a:pt x="453962" y="283077"/>
                  </a:lnTo>
                  <a:lnTo>
                    <a:pt x="439013" y="299794"/>
                  </a:lnTo>
                  <a:lnTo>
                    <a:pt x="423597" y="315043"/>
                  </a:lnTo>
                  <a:lnTo>
                    <a:pt x="404032" y="330634"/>
                  </a:lnTo>
                  <a:lnTo>
                    <a:pt x="398488" y="332743"/>
                  </a:lnTo>
                  <a:lnTo>
                    <a:pt x="383274" y="335821"/>
                  </a:lnTo>
                  <a:lnTo>
                    <a:pt x="327514" y="394941"/>
                  </a:lnTo>
                  <a:lnTo>
                    <a:pt x="288542" y="402932"/>
                  </a:lnTo>
                  <a:lnTo>
                    <a:pt x="252734" y="4051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5389061" y="8643744"/>
              <a:ext cx="514350" cy="405130"/>
            </a:xfrm>
            <a:custGeom>
              <a:avLst/>
              <a:gdLst/>
              <a:ahLst/>
              <a:cxnLst/>
              <a:rect l="l" t="t" r="r" b="b"/>
              <a:pathLst>
                <a:path w="514350" h="405129">
                  <a:moveTo>
                    <a:pt x="19446" y="0"/>
                  </a:moveTo>
                  <a:lnTo>
                    <a:pt x="42137" y="50661"/>
                  </a:lnTo>
                  <a:lnTo>
                    <a:pt x="31076" y="57897"/>
                  </a:lnTo>
                  <a:lnTo>
                    <a:pt x="20222" y="65277"/>
                  </a:lnTo>
                  <a:lnTo>
                    <a:pt x="10436" y="73629"/>
                  </a:lnTo>
                  <a:lnTo>
                    <a:pt x="2578" y="83783"/>
                  </a:lnTo>
                  <a:lnTo>
                    <a:pt x="9640" y="95698"/>
                  </a:lnTo>
                  <a:lnTo>
                    <a:pt x="21785" y="105584"/>
                  </a:lnTo>
                  <a:lnTo>
                    <a:pt x="34055" y="115615"/>
                  </a:lnTo>
                  <a:lnTo>
                    <a:pt x="41492" y="127966"/>
                  </a:lnTo>
                  <a:lnTo>
                    <a:pt x="31537" y="135210"/>
                  </a:lnTo>
                  <a:lnTo>
                    <a:pt x="20496" y="141611"/>
                  </a:lnTo>
                  <a:lnTo>
                    <a:pt x="9580" y="148819"/>
                  </a:lnTo>
                  <a:lnTo>
                    <a:pt x="0" y="158484"/>
                  </a:lnTo>
                  <a:lnTo>
                    <a:pt x="7934" y="168930"/>
                  </a:lnTo>
                  <a:lnTo>
                    <a:pt x="17222" y="180218"/>
                  </a:lnTo>
                  <a:lnTo>
                    <a:pt x="27461" y="190549"/>
                  </a:lnTo>
                  <a:lnTo>
                    <a:pt x="38247" y="198126"/>
                  </a:lnTo>
                  <a:lnTo>
                    <a:pt x="28619" y="203996"/>
                  </a:lnTo>
                  <a:lnTo>
                    <a:pt x="21699" y="210684"/>
                  </a:lnTo>
                  <a:lnTo>
                    <a:pt x="15920" y="219536"/>
                  </a:lnTo>
                  <a:lnTo>
                    <a:pt x="9712" y="231894"/>
                  </a:lnTo>
                  <a:lnTo>
                    <a:pt x="16938" y="238427"/>
                  </a:lnTo>
                  <a:lnTo>
                    <a:pt x="26010" y="247279"/>
                  </a:lnTo>
                  <a:lnTo>
                    <a:pt x="36339" y="257047"/>
                  </a:lnTo>
                  <a:lnTo>
                    <a:pt x="47337" y="266328"/>
                  </a:lnTo>
                  <a:lnTo>
                    <a:pt x="65584" y="284303"/>
                  </a:lnTo>
                  <a:lnTo>
                    <a:pt x="87207" y="305761"/>
                  </a:lnTo>
                  <a:lnTo>
                    <a:pt x="105269" y="323740"/>
                  </a:lnTo>
                  <a:lnTo>
                    <a:pt x="112831" y="331280"/>
                  </a:lnTo>
                  <a:lnTo>
                    <a:pt x="113110" y="333389"/>
                  </a:lnTo>
                  <a:lnTo>
                    <a:pt x="122629" y="335864"/>
                  </a:lnTo>
                  <a:lnTo>
                    <a:pt x="135544" y="337779"/>
                  </a:lnTo>
                  <a:lnTo>
                    <a:pt x="185481" y="392336"/>
                  </a:lnTo>
                  <a:lnTo>
                    <a:pt x="218808" y="401547"/>
                  </a:lnTo>
                  <a:lnTo>
                    <a:pt x="252734" y="405107"/>
                  </a:lnTo>
                  <a:lnTo>
                    <a:pt x="288542" y="402932"/>
                  </a:lnTo>
                  <a:lnTo>
                    <a:pt x="327514" y="394941"/>
                  </a:lnTo>
                  <a:lnTo>
                    <a:pt x="383274" y="335821"/>
                  </a:lnTo>
                  <a:lnTo>
                    <a:pt x="390989" y="334228"/>
                  </a:lnTo>
                  <a:lnTo>
                    <a:pt x="439013" y="299794"/>
                  </a:lnTo>
                  <a:lnTo>
                    <a:pt x="453962" y="283077"/>
                  </a:lnTo>
                  <a:lnTo>
                    <a:pt x="472126" y="263078"/>
                  </a:lnTo>
                  <a:lnTo>
                    <a:pt x="480116" y="253936"/>
                  </a:lnTo>
                  <a:lnTo>
                    <a:pt x="488491" y="240769"/>
                  </a:lnTo>
                  <a:lnTo>
                    <a:pt x="496145" y="227387"/>
                  </a:lnTo>
                  <a:lnTo>
                    <a:pt x="501972" y="217603"/>
                  </a:lnTo>
                  <a:lnTo>
                    <a:pt x="495310" y="207764"/>
                  </a:lnTo>
                  <a:lnTo>
                    <a:pt x="490640" y="201871"/>
                  </a:lnTo>
                  <a:lnTo>
                    <a:pt x="485797" y="197350"/>
                  </a:lnTo>
                  <a:lnTo>
                    <a:pt x="478615" y="191627"/>
                  </a:lnTo>
                  <a:lnTo>
                    <a:pt x="486917" y="183888"/>
                  </a:lnTo>
                  <a:lnTo>
                    <a:pt x="497941" y="176425"/>
                  </a:lnTo>
                  <a:lnTo>
                    <a:pt x="508219" y="167303"/>
                  </a:lnTo>
                  <a:lnTo>
                    <a:pt x="514285" y="154588"/>
                  </a:lnTo>
                  <a:lnTo>
                    <a:pt x="477971" y="125362"/>
                  </a:lnTo>
                  <a:lnTo>
                    <a:pt x="484670" y="113775"/>
                  </a:lnTo>
                  <a:lnTo>
                    <a:pt x="495418" y="103604"/>
                  </a:lnTo>
                  <a:lnTo>
                    <a:pt x="506199" y="93433"/>
                  </a:lnTo>
                  <a:lnTo>
                    <a:pt x="512995" y="81846"/>
                  </a:lnTo>
                  <a:lnTo>
                    <a:pt x="506951" y="71900"/>
                  </a:lnTo>
                  <a:lnTo>
                    <a:pt x="497288" y="63550"/>
                  </a:lnTo>
                  <a:lnTo>
                    <a:pt x="486562" y="55906"/>
                  </a:lnTo>
                  <a:lnTo>
                    <a:pt x="477326" y="48079"/>
                  </a:lnTo>
                  <a:lnTo>
                    <a:pt x="490283" y="0"/>
                  </a:lnTo>
                  <a:lnTo>
                    <a:pt x="19446" y="0"/>
                  </a:lnTo>
                  <a:close/>
                </a:path>
              </a:pathLst>
            </a:custGeom>
            <a:ln w="430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992310" y="6914921"/>
              <a:ext cx="1293495" cy="1764664"/>
            </a:xfrm>
            <a:custGeom>
              <a:avLst/>
              <a:gdLst/>
              <a:ahLst/>
              <a:cxnLst/>
              <a:rect l="l" t="t" r="r" b="b"/>
              <a:pathLst>
                <a:path w="1293494" h="1764665">
                  <a:moveTo>
                    <a:pt x="652572" y="1764624"/>
                  </a:moveTo>
                  <a:lnTo>
                    <a:pt x="600916" y="1764026"/>
                  </a:lnTo>
                  <a:lnTo>
                    <a:pt x="546355" y="1760785"/>
                  </a:lnTo>
                  <a:lnTo>
                    <a:pt x="488811" y="1754376"/>
                  </a:lnTo>
                  <a:lnTo>
                    <a:pt x="428208" y="1744274"/>
                  </a:lnTo>
                  <a:lnTo>
                    <a:pt x="393129" y="1717193"/>
                  </a:lnTo>
                  <a:lnTo>
                    <a:pt x="383345" y="1629609"/>
                  </a:lnTo>
                  <a:lnTo>
                    <a:pt x="380172" y="1572301"/>
                  </a:lnTo>
                  <a:lnTo>
                    <a:pt x="375938" y="1522204"/>
                  </a:lnTo>
                  <a:lnTo>
                    <a:pt x="370204" y="1477640"/>
                  </a:lnTo>
                  <a:lnTo>
                    <a:pt x="362531" y="1436930"/>
                  </a:lnTo>
                  <a:lnTo>
                    <a:pt x="352478" y="1398394"/>
                  </a:lnTo>
                  <a:lnTo>
                    <a:pt x="339605" y="1360354"/>
                  </a:lnTo>
                  <a:lnTo>
                    <a:pt x="323472" y="1321130"/>
                  </a:lnTo>
                  <a:lnTo>
                    <a:pt x="303639" y="1279043"/>
                  </a:lnTo>
                  <a:lnTo>
                    <a:pt x="279667" y="1232414"/>
                  </a:lnTo>
                  <a:lnTo>
                    <a:pt x="251115" y="1179565"/>
                  </a:lnTo>
                  <a:lnTo>
                    <a:pt x="217544" y="1118816"/>
                  </a:lnTo>
                  <a:lnTo>
                    <a:pt x="185226" y="1077364"/>
                  </a:lnTo>
                  <a:lnTo>
                    <a:pt x="152955" y="1031270"/>
                  </a:lnTo>
                  <a:lnTo>
                    <a:pt x="121600" y="981946"/>
                  </a:lnTo>
                  <a:lnTo>
                    <a:pt x="92028" y="930802"/>
                  </a:lnTo>
                  <a:lnTo>
                    <a:pt x="65110" y="879250"/>
                  </a:lnTo>
                  <a:lnTo>
                    <a:pt x="41715" y="828699"/>
                  </a:lnTo>
                  <a:lnTo>
                    <a:pt x="22710" y="780561"/>
                  </a:lnTo>
                  <a:lnTo>
                    <a:pt x="8966" y="736247"/>
                  </a:lnTo>
                  <a:lnTo>
                    <a:pt x="1350" y="697168"/>
                  </a:lnTo>
                  <a:lnTo>
                    <a:pt x="0" y="617324"/>
                  </a:lnTo>
                  <a:lnTo>
                    <a:pt x="2841" y="570804"/>
                  </a:lnTo>
                  <a:lnTo>
                    <a:pt x="9119" y="525287"/>
                  </a:lnTo>
                  <a:lnTo>
                    <a:pt x="18696" y="480886"/>
                  </a:lnTo>
                  <a:lnTo>
                    <a:pt x="31435" y="437715"/>
                  </a:lnTo>
                  <a:lnTo>
                    <a:pt x="47196" y="395886"/>
                  </a:lnTo>
                  <a:lnTo>
                    <a:pt x="65843" y="355514"/>
                  </a:lnTo>
                  <a:lnTo>
                    <a:pt x="87237" y="316710"/>
                  </a:lnTo>
                  <a:lnTo>
                    <a:pt x="111239" y="279590"/>
                  </a:lnTo>
                  <a:lnTo>
                    <a:pt x="137713" y="244265"/>
                  </a:lnTo>
                  <a:lnTo>
                    <a:pt x="166521" y="210849"/>
                  </a:lnTo>
                  <a:lnTo>
                    <a:pt x="197523" y="179456"/>
                  </a:lnTo>
                  <a:lnTo>
                    <a:pt x="230582" y="150198"/>
                  </a:lnTo>
                  <a:lnTo>
                    <a:pt x="265561" y="123190"/>
                  </a:lnTo>
                  <a:lnTo>
                    <a:pt x="302321" y="98543"/>
                  </a:lnTo>
                  <a:lnTo>
                    <a:pt x="340724" y="76372"/>
                  </a:lnTo>
                  <a:lnTo>
                    <a:pt x="380632" y="56789"/>
                  </a:lnTo>
                  <a:lnTo>
                    <a:pt x="421908" y="39909"/>
                  </a:lnTo>
                  <a:lnTo>
                    <a:pt x="464413" y="25844"/>
                  </a:lnTo>
                  <a:lnTo>
                    <a:pt x="508009" y="14707"/>
                  </a:lnTo>
                  <a:lnTo>
                    <a:pt x="552559" y="6612"/>
                  </a:lnTo>
                  <a:lnTo>
                    <a:pt x="597924" y="1671"/>
                  </a:lnTo>
                  <a:lnTo>
                    <a:pt x="643966" y="0"/>
                  </a:lnTo>
                  <a:lnTo>
                    <a:pt x="670362" y="1229"/>
                  </a:lnTo>
                  <a:lnTo>
                    <a:pt x="731152" y="7397"/>
                  </a:lnTo>
                  <a:lnTo>
                    <a:pt x="800062" y="19536"/>
                  </a:lnTo>
                  <a:lnTo>
                    <a:pt x="874105" y="38946"/>
                  </a:lnTo>
                  <a:lnTo>
                    <a:pt x="912119" y="51784"/>
                  </a:lnTo>
                  <a:lnTo>
                    <a:pt x="950296" y="66928"/>
                  </a:lnTo>
                  <a:lnTo>
                    <a:pt x="988265" y="84539"/>
                  </a:lnTo>
                  <a:lnTo>
                    <a:pt x="1025651" y="104781"/>
                  </a:lnTo>
                  <a:lnTo>
                    <a:pt x="1062082" y="127815"/>
                  </a:lnTo>
                  <a:lnTo>
                    <a:pt x="1097183" y="153805"/>
                  </a:lnTo>
                  <a:lnTo>
                    <a:pt x="1130583" y="182913"/>
                  </a:lnTo>
                  <a:lnTo>
                    <a:pt x="1161908" y="215301"/>
                  </a:lnTo>
                  <a:lnTo>
                    <a:pt x="1190784" y="251133"/>
                  </a:lnTo>
                  <a:lnTo>
                    <a:pt x="1216839" y="290569"/>
                  </a:lnTo>
                  <a:lnTo>
                    <a:pt x="1239700" y="333774"/>
                  </a:lnTo>
                  <a:lnTo>
                    <a:pt x="1258992" y="380910"/>
                  </a:lnTo>
                  <a:lnTo>
                    <a:pt x="1274344" y="432138"/>
                  </a:lnTo>
                  <a:lnTo>
                    <a:pt x="1285381" y="487622"/>
                  </a:lnTo>
                  <a:lnTo>
                    <a:pt x="1291732" y="547524"/>
                  </a:lnTo>
                  <a:lnTo>
                    <a:pt x="1293021" y="612006"/>
                  </a:lnTo>
                  <a:lnTo>
                    <a:pt x="1291381" y="646345"/>
                  </a:lnTo>
                  <a:lnTo>
                    <a:pt x="1286903" y="687136"/>
                  </a:lnTo>
                  <a:lnTo>
                    <a:pt x="1279369" y="732984"/>
                  </a:lnTo>
                  <a:lnTo>
                    <a:pt x="1268560" y="782495"/>
                  </a:lnTo>
                  <a:lnTo>
                    <a:pt x="1254258" y="834274"/>
                  </a:lnTo>
                  <a:lnTo>
                    <a:pt x="1236245" y="886924"/>
                  </a:lnTo>
                  <a:lnTo>
                    <a:pt x="1214302" y="939050"/>
                  </a:lnTo>
                  <a:lnTo>
                    <a:pt x="1188212" y="989258"/>
                  </a:lnTo>
                  <a:lnTo>
                    <a:pt x="1157757" y="1036152"/>
                  </a:lnTo>
                  <a:lnTo>
                    <a:pt x="1125898" y="1088379"/>
                  </a:lnTo>
                  <a:lnTo>
                    <a:pt x="1096706" y="1134150"/>
                  </a:lnTo>
                  <a:lnTo>
                    <a:pt x="1024112" y="1243446"/>
                  </a:lnTo>
                  <a:lnTo>
                    <a:pt x="1004567" y="1274111"/>
                  </a:lnTo>
                  <a:lnTo>
                    <a:pt x="971843" y="1333219"/>
                  </a:lnTo>
                  <a:lnTo>
                    <a:pt x="946926" y="1396510"/>
                  </a:lnTo>
                  <a:lnTo>
                    <a:pt x="928999" y="1472556"/>
                  </a:lnTo>
                  <a:lnTo>
                    <a:pt x="922401" y="1518041"/>
                  </a:lnTo>
                  <a:lnTo>
                    <a:pt x="917243" y="1569930"/>
                  </a:lnTo>
                  <a:lnTo>
                    <a:pt x="913425" y="1629295"/>
                  </a:lnTo>
                  <a:lnTo>
                    <a:pt x="910842" y="1697207"/>
                  </a:lnTo>
                  <a:lnTo>
                    <a:pt x="908991" y="1713434"/>
                  </a:lnTo>
                  <a:lnTo>
                    <a:pt x="869908" y="1746340"/>
                  </a:lnTo>
                  <a:lnTo>
                    <a:pt x="790858" y="1755808"/>
                  </a:lnTo>
                  <a:lnTo>
                    <a:pt x="747467" y="1759990"/>
                  </a:lnTo>
                  <a:lnTo>
                    <a:pt x="701397" y="1763103"/>
                  </a:lnTo>
                  <a:lnTo>
                    <a:pt x="652572" y="17646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992310" y="6143160"/>
              <a:ext cx="1293495" cy="2536825"/>
            </a:xfrm>
            <a:custGeom>
              <a:avLst/>
              <a:gdLst/>
              <a:ahLst/>
              <a:cxnLst/>
              <a:rect l="l" t="t" r="r" b="b"/>
              <a:pathLst>
                <a:path w="1293494" h="2536825">
                  <a:moveTo>
                    <a:pt x="643966" y="771761"/>
                  </a:moveTo>
                  <a:lnTo>
                    <a:pt x="597924" y="773432"/>
                  </a:lnTo>
                  <a:lnTo>
                    <a:pt x="552559" y="778373"/>
                  </a:lnTo>
                  <a:lnTo>
                    <a:pt x="508009" y="786468"/>
                  </a:lnTo>
                  <a:lnTo>
                    <a:pt x="464413" y="797605"/>
                  </a:lnTo>
                  <a:lnTo>
                    <a:pt x="421908" y="811670"/>
                  </a:lnTo>
                  <a:lnTo>
                    <a:pt x="380632" y="828550"/>
                  </a:lnTo>
                  <a:lnTo>
                    <a:pt x="340724" y="848133"/>
                  </a:lnTo>
                  <a:lnTo>
                    <a:pt x="302321" y="870304"/>
                  </a:lnTo>
                  <a:lnTo>
                    <a:pt x="265561" y="894951"/>
                  </a:lnTo>
                  <a:lnTo>
                    <a:pt x="230582" y="921959"/>
                  </a:lnTo>
                  <a:lnTo>
                    <a:pt x="197523" y="951217"/>
                  </a:lnTo>
                  <a:lnTo>
                    <a:pt x="166521" y="982610"/>
                  </a:lnTo>
                  <a:lnTo>
                    <a:pt x="137713" y="1016026"/>
                  </a:lnTo>
                  <a:lnTo>
                    <a:pt x="111239" y="1051351"/>
                  </a:lnTo>
                  <a:lnTo>
                    <a:pt x="87237" y="1088471"/>
                  </a:lnTo>
                  <a:lnTo>
                    <a:pt x="65843" y="1127275"/>
                  </a:lnTo>
                  <a:lnTo>
                    <a:pt x="47196" y="1167647"/>
                  </a:lnTo>
                  <a:lnTo>
                    <a:pt x="31435" y="1209476"/>
                  </a:lnTo>
                  <a:lnTo>
                    <a:pt x="18696" y="1252647"/>
                  </a:lnTo>
                  <a:lnTo>
                    <a:pt x="9119" y="1297048"/>
                  </a:lnTo>
                  <a:lnTo>
                    <a:pt x="2841" y="1342565"/>
                  </a:lnTo>
                  <a:lnTo>
                    <a:pt x="0" y="1389085"/>
                  </a:lnTo>
                  <a:lnTo>
                    <a:pt x="733" y="1436495"/>
                  </a:lnTo>
                  <a:lnTo>
                    <a:pt x="8966" y="1508008"/>
                  </a:lnTo>
                  <a:lnTo>
                    <a:pt x="22710" y="1552322"/>
                  </a:lnTo>
                  <a:lnTo>
                    <a:pt x="41715" y="1600460"/>
                  </a:lnTo>
                  <a:lnTo>
                    <a:pt x="65110" y="1651011"/>
                  </a:lnTo>
                  <a:lnTo>
                    <a:pt x="92028" y="1702563"/>
                  </a:lnTo>
                  <a:lnTo>
                    <a:pt x="121600" y="1753707"/>
                  </a:lnTo>
                  <a:lnTo>
                    <a:pt x="152955" y="1803031"/>
                  </a:lnTo>
                  <a:lnTo>
                    <a:pt x="185226" y="1849125"/>
                  </a:lnTo>
                  <a:lnTo>
                    <a:pt x="217544" y="1890577"/>
                  </a:lnTo>
                  <a:lnTo>
                    <a:pt x="251115" y="1951326"/>
                  </a:lnTo>
                  <a:lnTo>
                    <a:pt x="279667" y="2004175"/>
                  </a:lnTo>
                  <a:lnTo>
                    <a:pt x="303639" y="2050804"/>
                  </a:lnTo>
                  <a:lnTo>
                    <a:pt x="323472" y="2092891"/>
                  </a:lnTo>
                  <a:lnTo>
                    <a:pt x="339605" y="2132115"/>
                  </a:lnTo>
                  <a:lnTo>
                    <a:pt x="352478" y="2170155"/>
                  </a:lnTo>
                  <a:lnTo>
                    <a:pt x="362531" y="2208691"/>
                  </a:lnTo>
                  <a:lnTo>
                    <a:pt x="370204" y="2249401"/>
                  </a:lnTo>
                  <a:lnTo>
                    <a:pt x="375938" y="2293965"/>
                  </a:lnTo>
                  <a:lnTo>
                    <a:pt x="380172" y="2344062"/>
                  </a:lnTo>
                  <a:lnTo>
                    <a:pt x="383345" y="2401370"/>
                  </a:lnTo>
                  <a:lnTo>
                    <a:pt x="385899" y="2467569"/>
                  </a:lnTo>
                  <a:lnTo>
                    <a:pt x="393129" y="2488954"/>
                  </a:lnTo>
                  <a:lnTo>
                    <a:pt x="428208" y="2516035"/>
                  </a:lnTo>
                  <a:lnTo>
                    <a:pt x="488811" y="2526137"/>
                  </a:lnTo>
                  <a:lnTo>
                    <a:pt x="546355" y="2532546"/>
                  </a:lnTo>
                  <a:lnTo>
                    <a:pt x="600916" y="2535787"/>
                  </a:lnTo>
                  <a:lnTo>
                    <a:pt x="652572" y="2536385"/>
                  </a:lnTo>
                  <a:lnTo>
                    <a:pt x="701397" y="2534864"/>
                  </a:lnTo>
                  <a:lnTo>
                    <a:pt x="747467" y="2531751"/>
                  </a:lnTo>
                  <a:lnTo>
                    <a:pt x="790858" y="2527569"/>
                  </a:lnTo>
                  <a:lnTo>
                    <a:pt x="831647" y="2522844"/>
                  </a:lnTo>
                  <a:lnTo>
                    <a:pt x="869908" y="2518101"/>
                  </a:lnTo>
                  <a:lnTo>
                    <a:pt x="908991" y="2485195"/>
                  </a:lnTo>
                  <a:lnTo>
                    <a:pt x="913425" y="2401056"/>
                  </a:lnTo>
                  <a:lnTo>
                    <a:pt x="917243" y="2341692"/>
                  </a:lnTo>
                  <a:lnTo>
                    <a:pt x="922401" y="2289802"/>
                  </a:lnTo>
                  <a:lnTo>
                    <a:pt x="928999" y="2244317"/>
                  </a:lnTo>
                  <a:lnTo>
                    <a:pt x="937140" y="2204163"/>
                  </a:lnTo>
                  <a:lnTo>
                    <a:pt x="958460" y="2135567"/>
                  </a:lnTo>
                  <a:lnTo>
                    <a:pt x="987178" y="2075439"/>
                  </a:lnTo>
                  <a:lnTo>
                    <a:pt x="1024112" y="2015207"/>
                  </a:lnTo>
                  <a:lnTo>
                    <a:pt x="1045915" y="1982373"/>
                  </a:lnTo>
                  <a:lnTo>
                    <a:pt x="1070079" y="1946299"/>
                  </a:lnTo>
                  <a:lnTo>
                    <a:pt x="1096706" y="1905911"/>
                  </a:lnTo>
                  <a:lnTo>
                    <a:pt x="1125898" y="1860140"/>
                  </a:lnTo>
                  <a:lnTo>
                    <a:pt x="1157757" y="1807913"/>
                  </a:lnTo>
                  <a:lnTo>
                    <a:pt x="1188212" y="1761019"/>
                  </a:lnTo>
                  <a:lnTo>
                    <a:pt x="1214302" y="1710811"/>
                  </a:lnTo>
                  <a:lnTo>
                    <a:pt x="1236245" y="1658685"/>
                  </a:lnTo>
                  <a:lnTo>
                    <a:pt x="1254258" y="1606035"/>
                  </a:lnTo>
                  <a:lnTo>
                    <a:pt x="1268560" y="1554257"/>
                  </a:lnTo>
                  <a:lnTo>
                    <a:pt x="1279369" y="1504745"/>
                  </a:lnTo>
                  <a:lnTo>
                    <a:pt x="1286903" y="1458897"/>
                  </a:lnTo>
                  <a:lnTo>
                    <a:pt x="1291381" y="1418106"/>
                  </a:lnTo>
                  <a:lnTo>
                    <a:pt x="1293021" y="1383767"/>
                  </a:lnTo>
                  <a:lnTo>
                    <a:pt x="1291732" y="1319285"/>
                  </a:lnTo>
                  <a:lnTo>
                    <a:pt x="1285381" y="1259383"/>
                  </a:lnTo>
                  <a:lnTo>
                    <a:pt x="1274344" y="1203899"/>
                  </a:lnTo>
                  <a:lnTo>
                    <a:pt x="1258992" y="1152671"/>
                  </a:lnTo>
                  <a:lnTo>
                    <a:pt x="1239700" y="1105535"/>
                  </a:lnTo>
                  <a:lnTo>
                    <a:pt x="1216839" y="1062330"/>
                  </a:lnTo>
                  <a:lnTo>
                    <a:pt x="1190784" y="1022894"/>
                  </a:lnTo>
                  <a:lnTo>
                    <a:pt x="1161908" y="987062"/>
                  </a:lnTo>
                  <a:lnTo>
                    <a:pt x="1130583" y="954674"/>
                  </a:lnTo>
                  <a:lnTo>
                    <a:pt x="1097183" y="925566"/>
                  </a:lnTo>
                  <a:lnTo>
                    <a:pt x="1062082" y="899576"/>
                  </a:lnTo>
                  <a:lnTo>
                    <a:pt x="1025651" y="876542"/>
                  </a:lnTo>
                  <a:lnTo>
                    <a:pt x="988265" y="856300"/>
                  </a:lnTo>
                  <a:lnTo>
                    <a:pt x="950296" y="838689"/>
                  </a:lnTo>
                  <a:lnTo>
                    <a:pt x="912119" y="823545"/>
                  </a:lnTo>
                  <a:lnTo>
                    <a:pt x="874105" y="810707"/>
                  </a:lnTo>
                  <a:lnTo>
                    <a:pt x="836628" y="800012"/>
                  </a:lnTo>
                  <a:lnTo>
                    <a:pt x="764779" y="784400"/>
                  </a:lnTo>
                  <a:lnTo>
                    <a:pt x="699555" y="775409"/>
                  </a:lnTo>
                  <a:lnTo>
                    <a:pt x="643944" y="771739"/>
                  </a:lnTo>
                  <a:close/>
                </a:path>
                <a:path w="1293494" h="2536825">
                  <a:moveTo>
                    <a:pt x="599057" y="0"/>
                  </a:moveTo>
                  <a:lnTo>
                    <a:pt x="577569" y="559559"/>
                  </a:lnTo>
                </a:path>
              </a:pathLst>
            </a:custGeom>
            <a:ln w="43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624424" y="6465983"/>
              <a:ext cx="387350" cy="473709"/>
            </a:xfrm>
            <a:custGeom>
              <a:avLst/>
              <a:gdLst/>
              <a:ahLst/>
              <a:cxnLst/>
              <a:rect l="l" t="t" r="r" b="b"/>
              <a:pathLst>
                <a:path w="387350" h="473709">
                  <a:moveTo>
                    <a:pt x="386777" y="473473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624424" y="6465983"/>
              <a:ext cx="387350" cy="473709"/>
            </a:xfrm>
            <a:custGeom>
              <a:avLst/>
              <a:gdLst/>
              <a:ahLst/>
              <a:cxnLst/>
              <a:rect l="l" t="t" r="r" b="b"/>
              <a:pathLst>
                <a:path w="387350" h="473709">
                  <a:moveTo>
                    <a:pt x="0" y="0"/>
                  </a:moveTo>
                  <a:lnTo>
                    <a:pt x="386777" y="473473"/>
                  </a:lnTo>
                </a:path>
              </a:pathLst>
            </a:custGeom>
            <a:ln w="430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259134" y="7305321"/>
              <a:ext cx="558800" cy="107950"/>
            </a:xfrm>
            <a:custGeom>
              <a:avLst/>
              <a:gdLst/>
              <a:ahLst/>
              <a:cxnLst/>
              <a:rect l="l" t="t" r="r" b="b"/>
              <a:pathLst>
                <a:path w="558800" h="107950">
                  <a:moveTo>
                    <a:pt x="558678" y="107607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259134" y="7305321"/>
              <a:ext cx="558800" cy="107950"/>
            </a:xfrm>
            <a:custGeom>
              <a:avLst/>
              <a:gdLst/>
              <a:ahLst/>
              <a:cxnLst/>
              <a:rect l="l" t="t" r="r" b="b"/>
              <a:pathLst>
                <a:path w="558800" h="107950">
                  <a:moveTo>
                    <a:pt x="0" y="0"/>
                  </a:moveTo>
                  <a:lnTo>
                    <a:pt x="558678" y="107607"/>
                  </a:lnTo>
                </a:path>
              </a:pathLst>
            </a:custGeom>
            <a:ln w="430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6214510" y="6358375"/>
              <a:ext cx="322580" cy="602615"/>
            </a:xfrm>
            <a:custGeom>
              <a:avLst/>
              <a:gdLst/>
              <a:ahLst/>
              <a:cxnLst/>
              <a:rect l="l" t="t" r="r" b="b"/>
              <a:pathLst>
                <a:path w="322580" h="602615">
                  <a:moveTo>
                    <a:pt x="0" y="602602"/>
                  </a:moveTo>
                  <a:lnTo>
                    <a:pt x="322314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6214510" y="6358375"/>
              <a:ext cx="902969" cy="1119505"/>
            </a:xfrm>
            <a:custGeom>
              <a:avLst/>
              <a:gdLst/>
              <a:ahLst/>
              <a:cxnLst/>
              <a:rect l="l" t="t" r="r" b="b"/>
              <a:pathLst>
                <a:path w="902969" h="1119504">
                  <a:moveTo>
                    <a:pt x="0" y="602602"/>
                  </a:moveTo>
                  <a:lnTo>
                    <a:pt x="322314" y="0"/>
                  </a:lnTo>
                </a:path>
                <a:path w="902969" h="1119504">
                  <a:moveTo>
                    <a:pt x="322314" y="1119118"/>
                  </a:moveTo>
                  <a:lnTo>
                    <a:pt x="902480" y="1097596"/>
                  </a:lnTo>
                </a:path>
              </a:pathLst>
            </a:custGeom>
            <a:ln w="430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6407898" y="8058574"/>
              <a:ext cx="365760" cy="301625"/>
            </a:xfrm>
            <a:custGeom>
              <a:avLst/>
              <a:gdLst/>
              <a:ahLst/>
              <a:cxnLst/>
              <a:rect l="l" t="t" r="r" b="b"/>
              <a:pathLst>
                <a:path w="365759" h="301625">
                  <a:moveTo>
                    <a:pt x="365289" y="301301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6407898" y="8058574"/>
              <a:ext cx="365760" cy="301625"/>
            </a:xfrm>
            <a:custGeom>
              <a:avLst/>
              <a:gdLst/>
              <a:ahLst/>
              <a:cxnLst/>
              <a:rect l="l" t="t" r="r" b="b"/>
              <a:pathLst>
                <a:path w="365759" h="301625">
                  <a:moveTo>
                    <a:pt x="0" y="0"/>
                  </a:moveTo>
                  <a:lnTo>
                    <a:pt x="365289" y="301301"/>
                  </a:lnTo>
                </a:path>
              </a:pathLst>
            </a:custGeom>
            <a:ln w="430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4495498" y="7994010"/>
              <a:ext cx="451484" cy="280035"/>
            </a:xfrm>
            <a:custGeom>
              <a:avLst/>
              <a:gdLst/>
              <a:ahLst/>
              <a:cxnLst/>
              <a:rect l="l" t="t" r="r" b="b"/>
              <a:pathLst>
                <a:path w="451484" h="280034">
                  <a:moveTo>
                    <a:pt x="0" y="279779"/>
                  </a:moveTo>
                  <a:lnTo>
                    <a:pt x="45124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495498" y="7994010"/>
              <a:ext cx="451484" cy="280035"/>
            </a:xfrm>
            <a:custGeom>
              <a:avLst/>
              <a:gdLst/>
              <a:ahLst/>
              <a:cxnLst/>
              <a:rect l="l" t="t" r="r" b="b"/>
              <a:pathLst>
                <a:path w="451484" h="280034">
                  <a:moveTo>
                    <a:pt x="451240" y="0"/>
                  </a:moveTo>
                  <a:lnTo>
                    <a:pt x="0" y="279779"/>
                  </a:lnTo>
                </a:path>
              </a:pathLst>
            </a:custGeom>
            <a:ln w="430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4272" y="1981199"/>
              <a:ext cx="9055608" cy="518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2513658" y="1309447"/>
              <a:ext cx="13651230" cy="8128000"/>
            </a:xfrm>
            <a:custGeom>
              <a:avLst/>
              <a:gdLst/>
              <a:ahLst/>
              <a:cxnLst/>
              <a:rect l="l" t="t" r="r" b="b"/>
              <a:pathLst>
                <a:path w="13651230" h="8128000">
                  <a:moveTo>
                    <a:pt x="13650894" y="8127613"/>
                  </a:moveTo>
                  <a:lnTo>
                    <a:pt x="0" y="8127613"/>
                  </a:lnTo>
                  <a:lnTo>
                    <a:pt x="0" y="0"/>
                  </a:lnTo>
                  <a:lnTo>
                    <a:pt x="13650894" y="0"/>
                  </a:lnTo>
                  <a:lnTo>
                    <a:pt x="13650894" y="8127613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/>
          <p:nvPr/>
        </p:nvSpPr>
        <p:spPr>
          <a:xfrm>
            <a:off x="2505620" y="9215527"/>
            <a:ext cx="16510" cy="229870"/>
          </a:xfrm>
          <a:custGeom>
            <a:avLst/>
            <a:gdLst/>
            <a:ahLst/>
            <a:cxnLst/>
            <a:rect l="l" t="t" r="r" b="b"/>
            <a:pathLst>
              <a:path w="16510" h="229870">
                <a:moveTo>
                  <a:pt x="0" y="229583"/>
                </a:moveTo>
                <a:lnTo>
                  <a:pt x="16072" y="229583"/>
                </a:lnTo>
                <a:lnTo>
                  <a:pt x="16072" y="0"/>
                </a:lnTo>
                <a:lnTo>
                  <a:pt x="0" y="0"/>
                </a:lnTo>
                <a:lnTo>
                  <a:pt x="0" y="229583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 descr=""/>
          <p:cNvGrpSpPr/>
          <p:nvPr/>
        </p:nvGrpSpPr>
        <p:grpSpPr>
          <a:xfrm>
            <a:off x="2115406" y="933449"/>
            <a:ext cx="14057630" cy="8512175"/>
            <a:chOff x="2115406" y="933449"/>
            <a:chExt cx="14057630" cy="8512175"/>
          </a:xfrm>
        </p:grpSpPr>
        <p:sp>
          <p:nvSpPr>
            <p:cNvPr id="7" name="object 7" descr=""/>
            <p:cNvSpPr/>
            <p:nvPr/>
          </p:nvSpPr>
          <p:spPr>
            <a:xfrm>
              <a:off x="2521686" y="1301419"/>
              <a:ext cx="13651230" cy="8143875"/>
            </a:xfrm>
            <a:custGeom>
              <a:avLst/>
              <a:gdLst/>
              <a:ahLst/>
              <a:cxnLst/>
              <a:rect l="l" t="t" r="r" b="b"/>
              <a:pathLst>
                <a:path w="13651230" h="8143875">
                  <a:moveTo>
                    <a:pt x="13650735" y="0"/>
                  </a:moveTo>
                  <a:lnTo>
                    <a:pt x="13634834" y="0"/>
                  </a:lnTo>
                  <a:lnTo>
                    <a:pt x="13416191" y="0"/>
                  </a:lnTo>
                  <a:lnTo>
                    <a:pt x="13416191" y="16065"/>
                  </a:lnTo>
                  <a:lnTo>
                    <a:pt x="13634834" y="16065"/>
                  </a:lnTo>
                  <a:lnTo>
                    <a:pt x="13634834" y="8127606"/>
                  </a:lnTo>
                  <a:lnTo>
                    <a:pt x="0" y="8127606"/>
                  </a:lnTo>
                  <a:lnTo>
                    <a:pt x="0" y="8143697"/>
                  </a:lnTo>
                  <a:lnTo>
                    <a:pt x="13634834" y="8143697"/>
                  </a:lnTo>
                  <a:lnTo>
                    <a:pt x="13650735" y="8143697"/>
                  </a:lnTo>
                  <a:lnTo>
                    <a:pt x="13650735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131362" y="1416606"/>
              <a:ext cx="13806805" cy="7799070"/>
            </a:xfrm>
            <a:custGeom>
              <a:avLst/>
              <a:gdLst/>
              <a:ahLst/>
              <a:cxnLst/>
              <a:rect l="l" t="t" r="r" b="b"/>
              <a:pathLst>
                <a:path w="13806805" h="7799070">
                  <a:moveTo>
                    <a:pt x="0" y="7798921"/>
                  </a:moveTo>
                  <a:lnTo>
                    <a:pt x="13806525" y="7798921"/>
                  </a:lnTo>
                  <a:lnTo>
                    <a:pt x="13806525" y="0"/>
                  </a:lnTo>
                  <a:lnTo>
                    <a:pt x="0" y="0"/>
                  </a:lnTo>
                  <a:lnTo>
                    <a:pt x="0" y="77989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115400" y="1363991"/>
              <a:ext cx="13837919" cy="7867650"/>
            </a:xfrm>
            <a:custGeom>
              <a:avLst/>
              <a:gdLst/>
              <a:ahLst/>
              <a:cxnLst/>
              <a:rect l="l" t="t" r="r" b="b"/>
              <a:pathLst>
                <a:path w="13837919" h="7867650">
                  <a:moveTo>
                    <a:pt x="13837387" y="0"/>
                  </a:moveTo>
                  <a:lnTo>
                    <a:pt x="13806526" y="0"/>
                  </a:lnTo>
                  <a:lnTo>
                    <a:pt x="13806526" y="7835582"/>
                  </a:lnTo>
                  <a:lnTo>
                    <a:pt x="31915" y="7835582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7867497"/>
                  </a:lnTo>
                  <a:lnTo>
                    <a:pt x="31915" y="7867497"/>
                  </a:lnTo>
                  <a:lnTo>
                    <a:pt x="13806526" y="7867497"/>
                  </a:lnTo>
                  <a:lnTo>
                    <a:pt x="13837387" y="7867497"/>
                  </a:lnTo>
                  <a:lnTo>
                    <a:pt x="1383738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131362" y="949405"/>
              <a:ext cx="13806805" cy="467359"/>
            </a:xfrm>
            <a:custGeom>
              <a:avLst/>
              <a:gdLst/>
              <a:ahLst/>
              <a:cxnLst/>
              <a:rect l="l" t="t" r="r" b="b"/>
              <a:pathLst>
                <a:path w="13806805" h="467359">
                  <a:moveTo>
                    <a:pt x="13806525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3806525" y="0"/>
                  </a:lnTo>
                  <a:lnTo>
                    <a:pt x="13806525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115400" y="933449"/>
              <a:ext cx="13838555" cy="499745"/>
            </a:xfrm>
            <a:custGeom>
              <a:avLst/>
              <a:gdLst/>
              <a:ahLst/>
              <a:cxnLst/>
              <a:rect l="l" t="t" r="r" b="b"/>
              <a:pathLst>
                <a:path w="13838555" h="499744">
                  <a:moveTo>
                    <a:pt x="13838466" y="0"/>
                  </a:moveTo>
                  <a:lnTo>
                    <a:pt x="13806526" y="0"/>
                  </a:lnTo>
                  <a:lnTo>
                    <a:pt x="13806526" y="31927"/>
                  </a:lnTo>
                  <a:lnTo>
                    <a:pt x="13806526" y="467207"/>
                  </a:lnTo>
                  <a:lnTo>
                    <a:pt x="31915" y="467207"/>
                  </a:lnTo>
                  <a:lnTo>
                    <a:pt x="31915" y="31927"/>
                  </a:lnTo>
                  <a:lnTo>
                    <a:pt x="13806526" y="31927"/>
                  </a:lnTo>
                  <a:lnTo>
                    <a:pt x="13806526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13806526" y="499122"/>
                  </a:lnTo>
                  <a:lnTo>
                    <a:pt x="13838466" y="499122"/>
                  </a:lnTo>
                  <a:lnTo>
                    <a:pt x="13838466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48091" y="1091330"/>
              <a:ext cx="180974" cy="180974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5137461" y="1114436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78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31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752553" y="125342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378607" y="1572573"/>
            <a:ext cx="3312160" cy="958215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100">
                <a:solidFill>
                  <a:srgbClr val="3D386F"/>
                </a:solidFill>
              </a:rPr>
              <a:t>Mục</a:t>
            </a:r>
            <a:r>
              <a:rPr dirty="0" sz="6100" spc="-90">
                <a:solidFill>
                  <a:srgbClr val="3D386F"/>
                </a:solidFill>
              </a:rPr>
              <a:t> </a:t>
            </a:r>
            <a:r>
              <a:rPr dirty="0" sz="6100" spc="-65">
                <a:solidFill>
                  <a:srgbClr val="3D386F"/>
                </a:solidFill>
              </a:rPr>
              <a:t>tiêu</a:t>
            </a:r>
            <a:endParaRPr sz="6100"/>
          </a:p>
        </p:txBody>
      </p:sp>
      <p:grpSp>
        <p:nvGrpSpPr>
          <p:cNvPr id="16" name="object 16" descr=""/>
          <p:cNvGrpSpPr/>
          <p:nvPr/>
        </p:nvGrpSpPr>
        <p:grpSpPr>
          <a:xfrm>
            <a:off x="2792665" y="2970269"/>
            <a:ext cx="104775" cy="5476875"/>
            <a:chOff x="2792665" y="2970269"/>
            <a:chExt cx="104775" cy="5476875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2665" y="2970269"/>
              <a:ext cx="104775" cy="104775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2665" y="3865619"/>
              <a:ext cx="104775" cy="1047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2665" y="4760969"/>
              <a:ext cx="104775" cy="104775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2665" y="5208644"/>
              <a:ext cx="104775" cy="10477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2665" y="5656319"/>
              <a:ext cx="104775" cy="10477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92665" y="6103994"/>
              <a:ext cx="104775" cy="104775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92665" y="6551669"/>
              <a:ext cx="104775" cy="104775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2665" y="6999344"/>
              <a:ext cx="104775" cy="104775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2665" y="7447019"/>
              <a:ext cx="104775" cy="104775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2665" y="7894694"/>
              <a:ext cx="104775" cy="104775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92665" y="8342369"/>
              <a:ext cx="104775" cy="104775"/>
            </a:xfrm>
            <a:prstGeom prst="rect">
              <a:avLst/>
            </a:prstGeom>
          </p:spPr>
        </p:pic>
      </p:grpSp>
      <p:sp>
        <p:nvSpPr>
          <p:cNvPr id="28" name="object 28" descr=""/>
          <p:cNvSpPr txBox="1"/>
          <p:nvPr/>
        </p:nvSpPr>
        <p:spPr>
          <a:xfrm>
            <a:off x="3053809" y="2732608"/>
            <a:ext cx="12559665" cy="58451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95"/>
              </a:spcBef>
            </a:pP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750" spc="-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60">
                <a:solidFill>
                  <a:srgbClr val="3D386F"/>
                </a:solidFill>
                <a:latin typeface="Arial"/>
                <a:cs typeface="Arial"/>
              </a:rPr>
              <a:t>tài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5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xây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75">
                <a:solidFill>
                  <a:srgbClr val="3D386F"/>
                </a:solidFill>
                <a:latin typeface="Arial"/>
                <a:cs typeface="Arial"/>
              </a:rPr>
              <a:t>dựng</a:t>
            </a:r>
            <a:r>
              <a:rPr dirty="0" sz="2750" spc="-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50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5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45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5">
                <a:solidFill>
                  <a:srgbClr val="3D386F"/>
                </a:solidFill>
                <a:latin typeface="Arial"/>
                <a:cs typeface="Arial"/>
              </a:rPr>
              <a:t>bán</a:t>
            </a:r>
            <a:r>
              <a:rPr dirty="0" sz="2750" spc="-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40">
                <a:solidFill>
                  <a:srgbClr val="3D386F"/>
                </a:solidFill>
                <a:latin typeface="Arial"/>
                <a:cs typeface="Arial"/>
              </a:rPr>
              <a:t>thể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0">
                <a:solidFill>
                  <a:srgbClr val="3D386F"/>
                </a:solidFill>
                <a:latin typeface="Arial"/>
                <a:cs typeface="Arial"/>
              </a:rPr>
              <a:t>thao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0">
                <a:solidFill>
                  <a:srgbClr val="3D386F"/>
                </a:solidFill>
                <a:latin typeface="Arial"/>
                <a:cs typeface="Arial"/>
              </a:rPr>
              <a:t>hiện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75">
                <a:solidFill>
                  <a:srgbClr val="3D386F"/>
                </a:solidFill>
                <a:latin typeface="Arial"/>
                <a:cs typeface="Arial"/>
              </a:rPr>
              <a:t>đại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với</a:t>
            </a:r>
            <a:r>
              <a:rPr dirty="0" sz="2750" spc="-1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các</a:t>
            </a:r>
            <a:r>
              <a:rPr dirty="0" sz="2750" spc="-1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75">
                <a:solidFill>
                  <a:srgbClr val="3D386F"/>
                </a:solidFill>
                <a:latin typeface="Arial"/>
                <a:cs typeface="Arial"/>
              </a:rPr>
              <a:t>mục</a:t>
            </a:r>
            <a:r>
              <a:rPr dirty="0" sz="2750" spc="-1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0">
                <a:solidFill>
                  <a:srgbClr val="3D386F"/>
                </a:solidFill>
                <a:latin typeface="Arial"/>
                <a:cs typeface="Arial"/>
              </a:rPr>
              <a:t>tiêu:</a:t>
            </a:r>
            <a:endParaRPr sz="2750">
              <a:latin typeface="Arial"/>
              <a:cs typeface="Arial"/>
            </a:endParaRPr>
          </a:p>
          <a:p>
            <a:pPr marL="12700" marR="5080">
              <a:lnSpc>
                <a:spcPct val="106800"/>
              </a:lnSpc>
            </a:pP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Phát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35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đầy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0">
                <a:solidFill>
                  <a:srgbClr val="3D386F"/>
                </a:solidFill>
                <a:latin typeface="Arial"/>
                <a:cs typeface="Arial"/>
              </a:rPr>
              <a:t>đủ</a:t>
            </a:r>
            <a:r>
              <a:rPr dirty="0" sz="2750" spc="3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5">
                <a:solidFill>
                  <a:srgbClr val="3D386F"/>
                </a:solidFill>
                <a:latin typeface="Arial"/>
                <a:cs typeface="Arial"/>
              </a:rPr>
              <a:t>chức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5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45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sản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phẩm,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hàng,</a:t>
            </a:r>
            <a:r>
              <a:rPr dirty="0" sz="2750" spc="3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dùng</a:t>
            </a:r>
            <a:r>
              <a:rPr dirty="0" sz="2750" spc="3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-25">
                <a:solidFill>
                  <a:srgbClr val="3D386F"/>
                </a:solidFill>
                <a:latin typeface="Arial"/>
                <a:cs typeface="Arial"/>
              </a:rPr>
              <a:t>và </a:t>
            </a:r>
            <a:r>
              <a:rPr dirty="0" sz="2750" spc="13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kê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5">
                <a:solidFill>
                  <a:srgbClr val="3D386F"/>
                </a:solidFill>
                <a:latin typeface="Arial"/>
                <a:cs typeface="Arial"/>
              </a:rPr>
              <a:t>doanh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0">
                <a:solidFill>
                  <a:srgbClr val="3D386F"/>
                </a:solidFill>
                <a:latin typeface="Arial"/>
                <a:cs typeface="Arial"/>
              </a:rPr>
              <a:t>thu.</a:t>
            </a:r>
            <a:endParaRPr sz="2750">
              <a:latin typeface="Arial"/>
              <a:cs typeface="Arial"/>
            </a:endParaRPr>
          </a:p>
          <a:p>
            <a:pPr marL="12700" marR="3308350">
              <a:lnSpc>
                <a:spcPct val="106800"/>
              </a:lnSpc>
            </a:pP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Thiết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kế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API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45">
                <a:solidFill>
                  <a:srgbClr val="3D386F"/>
                </a:solidFill>
                <a:latin typeface="Arial"/>
                <a:cs typeface="Arial"/>
              </a:rPr>
              <a:t>RESTful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70">
                <a:solidFill>
                  <a:srgbClr val="3D386F"/>
                </a:solidFill>
                <a:latin typeface="Arial"/>
                <a:cs typeface="Arial"/>
              </a:rPr>
              <a:t>dễ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0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hợp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sử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dụng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5">
                <a:solidFill>
                  <a:srgbClr val="3D386F"/>
                </a:solidFill>
                <a:latin typeface="Arial"/>
                <a:cs typeface="Arial"/>
              </a:rPr>
              <a:t>Swagger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-25">
                <a:solidFill>
                  <a:srgbClr val="3D386F"/>
                </a:solidFill>
                <a:latin typeface="Arial"/>
                <a:cs typeface="Arial"/>
              </a:rPr>
              <a:t>UI. </a:t>
            </a:r>
            <a:r>
              <a:rPr dirty="0" sz="2750" spc="105">
                <a:solidFill>
                  <a:srgbClr val="3D386F"/>
                </a:solidFill>
                <a:latin typeface="Arial"/>
                <a:cs typeface="Arial"/>
              </a:rPr>
              <a:t>Áp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dụng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xác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4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bằng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JWT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0">
                <a:solidFill>
                  <a:srgbClr val="3D386F"/>
                </a:solidFill>
                <a:latin typeface="Arial"/>
                <a:cs typeface="Arial"/>
              </a:rPr>
              <a:t>quyền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0">
                <a:solidFill>
                  <a:srgbClr val="3D386F"/>
                </a:solidFill>
                <a:latin typeface="Arial"/>
                <a:cs typeface="Arial"/>
              </a:rPr>
              <a:t>theo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vai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70">
                <a:solidFill>
                  <a:srgbClr val="3D386F"/>
                </a:solidFill>
                <a:latin typeface="Arial"/>
                <a:cs typeface="Arial"/>
              </a:rPr>
              <a:t>trò.</a:t>
            </a:r>
            <a:endParaRPr sz="2750">
              <a:latin typeface="Arial"/>
              <a:cs typeface="Arial"/>
            </a:endParaRPr>
          </a:p>
          <a:p>
            <a:pPr marL="12700" marR="1553845">
              <a:lnSpc>
                <a:spcPct val="106800"/>
              </a:lnSpc>
            </a:pPr>
            <a:r>
              <a:rPr dirty="0" sz="2750" spc="70">
                <a:solidFill>
                  <a:srgbClr val="3D386F"/>
                </a:solidFill>
                <a:latin typeface="Arial"/>
                <a:cs typeface="Arial"/>
              </a:rPr>
              <a:t>Hỗ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4">
                <a:solidFill>
                  <a:srgbClr val="3D386F"/>
                </a:solidFill>
                <a:latin typeface="Arial"/>
                <a:cs typeface="Arial"/>
              </a:rPr>
              <a:t>trợ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dùng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0">
                <a:solidFill>
                  <a:srgbClr val="3D386F"/>
                </a:solidFill>
                <a:latin typeface="Arial"/>
                <a:cs typeface="Arial"/>
              </a:rPr>
              <a:t>đăng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5">
                <a:solidFill>
                  <a:srgbClr val="3D386F"/>
                </a:solidFill>
                <a:latin typeface="Arial"/>
                <a:cs typeface="Arial"/>
              </a:rPr>
              <a:t>ký,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0">
                <a:solidFill>
                  <a:srgbClr val="3D386F"/>
                </a:solidFill>
                <a:latin typeface="Arial"/>
                <a:cs typeface="Arial"/>
              </a:rPr>
              <a:t>đăng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0">
                <a:solidFill>
                  <a:srgbClr val="3D386F"/>
                </a:solidFill>
                <a:latin typeface="Arial"/>
                <a:cs typeface="Arial"/>
              </a:rPr>
              <a:t>nhập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5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45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3D386F"/>
                </a:solidFill>
                <a:latin typeface="Arial"/>
                <a:cs typeface="Arial"/>
              </a:rPr>
              <a:t>thông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70">
                <a:solidFill>
                  <a:srgbClr val="3D386F"/>
                </a:solidFill>
                <a:latin typeface="Arial"/>
                <a:cs typeface="Arial"/>
              </a:rPr>
              <a:t>tin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5">
                <a:solidFill>
                  <a:srgbClr val="3D386F"/>
                </a:solidFill>
                <a:latin typeface="Arial"/>
                <a:cs typeface="Arial"/>
              </a:rPr>
              <a:t>cá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nhân.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45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750" spc="-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750" spc="-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đa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50">
                <a:solidFill>
                  <a:srgbClr val="3D386F"/>
                </a:solidFill>
                <a:latin typeface="Arial"/>
                <a:cs typeface="Arial"/>
              </a:rPr>
              <a:t>tầng</a:t>
            </a:r>
            <a:r>
              <a:rPr dirty="0" sz="2750" spc="-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0">
                <a:solidFill>
                  <a:srgbClr val="3D386F"/>
                </a:solidFill>
                <a:latin typeface="Arial"/>
                <a:cs typeface="Arial"/>
              </a:rPr>
              <a:t>cho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750" spc="-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dùng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750" spc="-9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admin.</a:t>
            </a:r>
            <a:endParaRPr sz="2750">
              <a:latin typeface="Arial"/>
              <a:cs typeface="Arial"/>
            </a:endParaRPr>
          </a:p>
          <a:p>
            <a:pPr marL="12700" marR="1593850">
              <a:lnSpc>
                <a:spcPct val="106800"/>
              </a:lnSpc>
              <a:spcBef>
                <a:spcPts val="5"/>
              </a:spcBef>
            </a:pP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Sử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dụng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MySQL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80">
                <a:solidFill>
                  <a:srgbClr val="3D386F"/>
                </a:solidFill>
                <a:latin typeface="Arial"/>
                <a:cs typeface="Arial"/>
              </a:rPr>
              <a:t>kết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hợp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5">
                <a:solidFill>
                  <a:srgbClr val="3D386F"/>
                </a:solidFill>
                <a:latin typeface="Arial"/>
                <a:cs typeface="Arial"/>
              </a:rPr>
              <a:t>JPA/Hibernate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5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45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dữ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0">
                <a:solidFill>
                  <a:srgbClr val="3D386F"/>
                </a:solidFill>
                <a:latin typeface="Arial"/>
                <a:cs typeface="Arial"/>
              </a:rPr>
              <a:t>liệu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5">
                <a:solidFill>
                  <a:srgbClr val="3D386F"/>
                </a:solidFill>
                <a:latin typeface="Arial"/>
                <a:cs typeface="Arial"/>
              </a:rPr>
              <a:t>hiệu</a:t>
            </a:r>
            <a:r>
              <a:rPr dirty="0" sz="2750" spc="-9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-20">
                <a:solidFill>
                  <a:srgbClr val="3D386F"/>
                </a:solidFill>
                <a:latin typeface="Arial"/>
                <a:cs typeface="Arial"/>
              </a:rPr>
              <a:t>quả. Tự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0">
                <a:solidFill>
                  <a:srgbClr val="3D386F"/>
                </a:solidFill>
                <a:latin typeface="Arial"/>
                <a:cs typeface="Arial"/>
              </a:rPr>
              <a:t>động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hóa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35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0">
                <a:solidFill>
                  <a:srgbClr val="3D386F"/>
                </a:solidFill>
                <a:latin typeface="Arial"/>
                <a:cs typeface="Arial"/>
              </a:rPr>
              <a:t>khai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bằng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5">
                <a:solidFill>
                  <a:srgbClr val="3D386F"/>
                </a:solidFill>
                <a:latin typeface="Arial"/>
                <a:cs typeface="Arial"/>
              </a:rPr>
              <a:t>Docker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0">
                <a:solidFill>
                  <a:srgbClr val="3D386F"/>
                </a:solidFill>
                <a:latin typeface="Arial"/>
                <a:cs typeface="Arial"/>
              </a:rPr>
              <a:t>&amp;</a:t>
            </a:r>
            <a:r>
              <a:rPr dirty="0" sz="2750" spc="-114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5">
                <a:solidFill>
                  <a:srgbClr val="3D386F"/>
                </a:solidFill>
                <a:latin typeface="Arial"/>
                <a:cs typeface="Arial"/>
              </a:rPr>
              <a:t>Docker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-10">
                <a:solidFill>
                  <a:srgbClr val="3D386F"/>
                </a:solidFill>
                <a:latin typeface="Arial"/>
                <a:cs typeface="Arial"/>
              </a:rPr>
              <a:t>Compose.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hợp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Spring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40">
                <a:solidFill>
                  <a:srgbClr val="3D386F"/>
                </a:solidFill>
                <a:latin typeface="Arial"/>
                <a:cs typeface="Arial"/>
              </a:rPr>
              <a:t>Actuator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giám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3D386F"/>
                </a:solidFill>
                <a:latin typeface="Arial"/>
                <a:cs typeface="Arial"/>
              </a:rPr>
              <a:t>sát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750" spc="-10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75">
                <a:solidFill>
                  <a:srgbClr val="3D386F"/>
                </a:solidFill>
                <a:latin typeface="Arial"/>
                <a:cs typeface="Arial"/>
              </a:rPr>
              <a:t>thống.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Thiết</a:t>
            </a:r>
            <a:r>
              <a:rPr dirty="0" sz="2750" spc="-1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kế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mở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0">
                <a:solidFill>
                  <a:srgbClr val="3D386F"/>
                </a:solidFill>
                <a:latin typeface="Arial"/>
                <a:cs typeface="Arial"/>
              </a:rPr>
              <a:t>rộng,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hỗ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4">
                <a:solidFill>
                  <a:srgbClr val="3D386F"/>
                </a:solidFill>
                <a:latin typeface="Arial"/>
                <a:cs typeface="Arial"/>
              </a:rPr>
              <a:t>trợ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các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tính</a:t>
            </a:r>
            <a:r>
              <a:rPr dirty="0" sz="2750" spc="-1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nâng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0">
                <a:solidFill>
                  <a:srgbClr val="3D386F"/>
                </a:solidFill>
                <a:latin typeface="Arial"/>
                <a:cs typeface="Arial"/>
              </a:rPr>
              <a:t>cao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5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75">
                <a:solidFill>
                  <a:srgbClr val="3D386F"/>
                </a:solidFill>
                <a:latin typeface="Arial"/>
                <a:cs typeface="Arial"/>
              </a:rPr>
              <a:t>tương</a:t>
            </a:r>
            <a:r>
              <a:rPr dirty="0" sz="2750" spc="-1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-20">
                <a:solidFill>
                  <a:srgbClr val="3D386F"/>
                </a:solidFill>
                <a:latin typeface="Arial"/>
                <a:cs typeface="Arial"/>
              </a:rPr>
              <a:t>lai.</a:t>
            </a:r>
            <a:endParaRPr sz="2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70">
                <a:solidFill>
                  <a:srgbClr val="3D386F"/>
                </a:solidFill>
                <a:latin typeface="Arial"/>
                <a:cs typeface="Arial"/>
              </a:rPr>
              <a:t>môi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0">
                <a:solidFill>
                  <a:srgbClr val="3D386F"/>
                </a:solidFill>
                <a:latin typeface="Arial"/>
                <a:cs typeface="Arial"/>
              </a:rPr>
              <a:t>trường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4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>
                <a:solidFill>
                  <a:srgbClr val="3D386F"/>
                </a:solidFill>
                <a:latin typeface="Arial"/>
                <a:cs typeface="Arial"/>
              </a:rPr>
              <a:t>hành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00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75">
                <a:solidFill>
                  <a:srgbClr val="3D386F"/>
                </a:solidFill>
                <a:latin typeface="Arial"/>
                <a:cs typeface="Arial"/>
              </a:rPr>
              <a:t>rèn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luyện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35">
                <a:solidFill>
                  <a:srgbClr val="3D386F"/>
                </a:solidFill>
                <a:latin typeface="Arial"/>
                <a:cs typeface="Arial"/>
              </a:rPr>
              <a:t>kỹ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8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30">
                <a:solidFill>
                  <a:srgbClr val="3D386F"/>
                </a:solidFill>
                <a:latin typeface="Arial"/>
                <a:cs typeface="Arial"/>
              </a:rPr>
              <a:t>phát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35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65">
                <a:solidFill>
                  <a:srgbClr val="3D386F"/>
                </a:solidFill>
                <a:latin typeface="Arial"/>
                <a:cs typeface="Arial"/>
              </a:rPr>
              <a:t>ứng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95">
                <a:solidFill>
                  <a:srgbClr val="3D386F"/>
                </a:solidFill>
                <a:latin typeface="Arial"/>
                <a:cs typeface="Arial"/>
              </a:rPr>
              <a:t>dụng</a:t>
            </a:r>
            <a:r>
              <a:rPr dirty="0" sz="2750" spc="-1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114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750" spc="-10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750" spc="50">
                <a:solidFill>
                  <a:srgbClr val="3D386F"/>
                </a:solidFill>
                <a:latin typeface="Arial"/>
                <a:cs typeface="Arial"/>
              </a:rPr>
              <a:t>tế.</a:t>
            </a:r>
            <a:endParaRPr sz="2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2623023" y="1370482"/>
            <a:ext cx="13651230" cy="8128000"/>
          </a:xfrm>
          <a:custGeom>
            <a:avLst/>
            <a:gdLst/>
            <a:ahLst/>
            <a:cxnLst/>
            <a:rect l="l" t="t" r="r" b="b"/>
            <a:pathLst>
              <a:path w="13651230" h="8128000">
                <a:moveTo>
                  <a:pt x="13650894" y="8127613"/>
                </a:moveTo>
                <a:lnTo>
                  <a:pt x="0" y="8127613"/>
                </a:lnTo>
                <a:lnTo>
                  <a:pt x="0" y="0"/>
                </a:lnTo>
                <a:lnTo>
                  <a:pt x="13650894" y="0"/>
                </a:lnTo>
                <a:lnTo>
                  <a:pt x="13650894" y="8127613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2614988" y="9276562"/>
            <a:ext cx="16510" cy="229870"/>
          </a:xfrm>
          <a:custGeom>
            <a:avLst/>
            <a:gdLst/>
            <a:ahLst/>
            <a:cxnLst/>
            <a:rect l="l" t="t" r="r" b="b"/>
            <a:pathLst>
              <a:path w="16510" h="229870">
                <a:moveTo>
                  <a:pt x="0" y="229570"/>
                </a:moveTo>
                <a:lnTo>
                  <a:pt x="16072" y="229570"/>
                </a:lnTo>
                <a:lnTo>
                  <a:pt x="16072" y="0"/>
                </a:lnTo>
                <a:lnTo>
                  <a:pt x="0" y="0"/>
                </a:lnTo>
                <a:lnTo>
                  <a:pt x="0" y="229570"/>
                </a:lnTo>
                <a:close/>
              </a:path>
            </a:pathLst>
          </a:custGeom>
          <a:solidFill>
            <a:srgbClr val="3D38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2224774" y="994486"/>
            <a:ext cx="14057630" cy="8512175"/>
            <a:chOff x="2224774" y="994486"/>
            <a:chExt cx="14057630" cy="8512175"/>
          </a:xfrm>
        </p:grpSpPr>
        <p:sp>
          <p:nvSpPr>
            <p:cNvPr id="5" name="object 5" descr=""/>
            <p:cNvSpPr/>
            <p:nvPr/>
          </p:nvSpPr>
          <p:spPr>
            <a:xfrm>
              <a:off x="2631059" y="1362455"/>
              <a:ext cx="13651230" cy="8143875"/>
            </a:xfrm>
            <a:custGeom>
              <a:avLst/>
              <a:gdLst/>
              <a:ahLst/>
              <a:cxnLst/>
              <a:rect l="l" t="t" r="r" b="b"/>
              <a:pathLst>
                <a:path w="13651230" h="8143875">
                  <a:moveTo>
                    <a:pt x="13650722" y="0"/>
                  </a:moveTo>
                  <a:lnTo>
                    <a:pt x="13634834" y="0"/>
                  </a:lnTo>
                  <a:lnTo>
                    <a:pt x="13416191" y="0"/>
                  </a:lnTo>
                  <a:lnTo>
                    <a:pt x="13416191" y="16065"/>
                  </a:lnTo>
                  <a:lnTo>
                    <a:pt x="13634834" y="16065"/>
                  </a:lnTo>
                  <a:lnTo>
                    <a:pt x="13634834" y="8127619"/>
                  </a:lnTo>
                  <a:lnTo>
                    <a:pt x="0" y="8127619"/>
                  </a:lnTo>
                  <a:lnTo>
                    <a:pt x="0" y="8143684"/>
                  </a:lnTo>
                  <a:lnTo>
                    <a:pt x="13634834" y="8143684"/>
                  </a:lnTo>
                  <a:lnTo>
                    <a:pt x="13650722" y="8143684"/>
                  </a:lnTo>
                  <a:lnTo>
                    <a:pt x="13650722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240731" y="1477642"/>
              <a:ext cx="13806805" cy="7799070"/>
            </a:xfrm>
            <a:custGeom>
              <a:avLst/>
              <a:gdLst/>
              <a:ahLst/>
              <a:cxnLst/>
              <a:rect l="l" t="t" r="r" b="b"/>
              <a:pathLst>
                <a:path w="13806805" h="7799070">
                  <a:moveTo>
                    <a:pt x="0" y="7798919"/>
                  </a:moveTo>
                  <a:lnTo>
                    <a:pt x="13806525" y="7798919"/>
                  </a:lnTo>
                  <a:lnTo>
                    <a:pt x="13806525" y="0"/>
                  </a:lnTo>
                  <a:lnTo>
                    <a:pt x="0" y="0"/>
                  </a:lnTo>
                  <a:lnTo>
                    <a:pt x="0" y="77989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224773" y="1425028"/>
              <a:ext cx="13837919" cy="7867650"/>
            </a:xfrm>
            <a:custGeom>
              <a:avLst/>
              <a:gdLst/>
              <a:ahLst/>
              <a:cxnLst/>
              <a:rect l="l" t="t" r="r" b="b"/>
              <a:pathLst>
                <a:path w="13837919" h="7867650">
                  <a:moveTo>
                    <a:pt x="13837374" y="0"/>
                  </a:moveTo>
                  <a:lnTo>
                    <a:pt x="13806538" y="0"/>
                  </a:lnTo>
                  <a:lnTo>
                    <a:pt x="13806538" y="7835557"/>
                  </a:lnTo>
                  <a:lnTo>
                    <a:pt x="31915" y="7835557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7867510"/>
                  </a:lnTo>
                  <a:lnTo>
                    <a:pt x="31915" y="7867510"/>
                  </a:lnTo>
                  <a:lnTo>
                    <a:pt x="13806538" y="7867510"/>
                  </a:lnTo>
                  <a:lnTo>
                    <a:pt x="13837374" y="7867510"/>
                  </a:lnTo>
                  <a:lnTo>
                    <a:pt x="1383737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40730" y="1010442"/>
              <a:ext cx="13806805" cy="467359"/>
            </a:xfrm>
            <a:custGeom>
              <a:avLst/>
              <a:gdLst/>
              <a:ahLst/>
              <a:cxnLst/>
              <a:rect l="l" t="t" r="r" b="b"/>
              <a:pathLst>
                <a:path w="13806805" h="467359">
                  <a:moveTo>
                    <a:pt x="13806525" y="467200"/>
                  </a:moveTo>
                  <a:lnTo>
                    <a:pt x="0" y="467200"/>
                  </a:lnTo>
                  <a:lnTo>
                    <a:pt x="0" y="0"/>
                  </a:lnTo>
                  <a:lnTo>
                    <a:pt x="13806525" y="0"/>
                  </a:lnTo>
                  <a:lnTo>
                    <a:pt x="13806525" y="467200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224773" y="994498"/>
              <a:ext cx="13838555" cy="499109"/>
            </a:xfrm>
            <a:custGeom>
              <a:avLst/>
              <a:gdLst/>
              <a:ahLst/>
              <a:cxnLst/>
              <a:rect l="l" t="t" r="r" b="b"/>
              <a:pathLst>
                <a:path w="13838555" h="499109">
                  <a:moveTo>
                    <a:pt x="13838454" y="0"/>
                  </a:moveTo>
                  <a:lnTo>
                    <a:pt x="13806538" y="0"/>
                  </a:lnTo>
                  <a:lnTo>
                    <a:pt x="13806538" y="31915"/>
                  </a:lnTo>
                  <a:lnTo>
                    <a:pt x="13806538" y="467194"/>
                  </a:lnTo>
                  <a:lnTo>
                    <a:pt x="31915" y="467194"/>
                  </a:lnTo>
                  <a:lnTo>
                    <a:pt x="31915" y="31915"/>
                  </a:lnTo>
                  <a:lnTo>
                    <a:pt x="13806538" y="31915"/>
                  </a:lnTo>
                  <a:lnTo>
                    <a:pt x="13806538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10"/>
                  </a:lnTo>
                  <a:lnTo>
                    <a:pt x="31915" y="499110"/>
                  </a:lnTo>
                  <a:lnTo>
                    <a:pt x="13806538" y="499110"/>
                  </a:lnTo>
                  <a:lnTo>
                    <a:pt x="13838454" y="499110"/>
                  </a:lnTo>
                  <a:lnTo>
                    <a:pt x="13838454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57453" y="1152366"/>
              <a:ext cx="180974" cy="18097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246820" y="1175473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78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31" y="138430"/>
                  </a:lnTo>
                  <a:lnTo>
                    <a:pt x="21031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78" y="160020"/>
                  </a:lnTo>
                  <a:lnTo>
                    <a:pt x="194678" y="138772"/>
                  </a:lnTo>
                  <a:lnTo>
                    <a:pt x="194678" y="138430"/>
                  </a:lnTo>
                  <a:lnTo>
                    <a:pt x="194678" y="21590"/>
                  </a:lnTo>
                  <a:lnTo>
                    <a:pt x="194678" y="21031"/>
                  </a:lnTo>
                  <a:lnTo>
                    <a:pt x="194678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861915" y="1314457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58489" y="8462625"/>
              <a:ext cx="1497134" cy="79248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19095" marR="5080" indent="-2907030">
              <a:lnSpc>
                <a:spcPct val="108100"/>
              </a:lnSpc>
              <a:spcBef>
                <a:spcPts val="100"/>
              </a:spcBef>
            </a:pPr>
            <a:r>
              <a:rPr dirty="0"/>
              <a:t>CHƯƠNG</a:t>
            </a:r>
            <a:r>
              <a:rPr dirty="0" spc="229"/>
              <a:t> </a:t>
            </a:r>
            <a:r>
              <a:rPr dirty="0" spc="-770"/>
              <a:t>2:</a:t>
            </a:r>
            <a:r>
              <a:rPr dirty="0" spc="229"/>
              <a:t> </a:t>
            </a:r>
            <a:r>
              <a:rPr dirty="0"/>
              <a:t>PHÂN</a:t>
            </a:r>
            <a:r>
              <a:rPr dirty="0" spc="229"/>
              <a:t> </a:t>
            </a:r>
            <a:r>
              <a:rPr dirty="0" spc="-535"/>
              <a:t>TÍCH</a:t>
            </a:r>
            <a:r>
              <a:rPr dirty="0" spc="235"/>
              <a:t> </a:t>
            </a:r>
            <a:r>
              <a:rPr dirty="0" spc="-25"/>
              <a:t>YÊU </a:t>
            </a:r>
            <a:r>
              <a:rPr dirty="0" spc="175"/>
              <a:t>CẦU</a:t>
            </a:r>
            <a:r>
              <a:rPr dirty="0" spc="420"/>
              <a:t> </a:t>
            </a:r>
            <a:r>
              <a:rPr dirty="0" spc="-385"/>
              <a:t>HỆ</a:t>
            </a:r>
            <a:r>
              <a:rPr dirty="0" spc="425"/>
              <a:t> </a:t>
            </a:r>
            <a:r>
              <a:rPr dirty="0" spc="-290"/>
              <a:t>THỐNG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68747" y="931069"/>
              <a:ext cx="16358869" cy="430530"/>
            </a:xfrm>
            <a:custGeom>
              <a:avLst/>
              <a:gdLst/>
              <a:ahLst/>
              <a:cxnLst/>
              <a:rect l="l" t="t" r="r" b="b"/>
              <a:pathLst>
                <a:path w="16358869" h="430530">
                  <a:moveTo>
                    <a:pt x="0" y="430533"/>
                  </a:moveTo>
                  <a:lnTo>
                    <a:pt x="16358341" y="430533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430533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852790" y="915110"/>
            <a:ext cx="16582390" cy="9080500"/>
            <a:chOff x="852790" y="915110"/>
            <a:chExt cx="16582390" cy="9080500"/>
          </a:xfrm>
        </p:grpSpPr>
        <p:sp>
          <p:nvSpPr>
            <p:cNvPr id="6" name="object 6" descr=""/>
            <p:cNvSpPr/>
            <p:nvPr/>
          </p:nvSpPr>
          <p:spPr>
            <a:xfrm>
              <a:off x="852779" y="915110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4">
                  <a:moveTo>
                    <a:pt x="16390265" y="0"/>
                  </a:move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376008"/>
                  </a:lnTo>
                  <a:lnTo>
                    <a:pt x="16390265" y="376008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273" y="1072990"/>
              <a:ext cx="180974" cy="1809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426638" y="1096098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69" y="138430"/>
                  </a:lnTo>
                  <a:lnTo>
                    <a:pt x="21069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43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041765" y="123508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42999" y="1283080"/>
              <a:ext cx="16191865" cy="8712200"/>
            </a:xfrm>
            <a:custGeom>
              <a:avLst/>
              <a:gdLst/>
              <a:ahLst/>
              <a:cxnLst/>
              <a:rect l="l" t="t" r="r" b="b"/>
              <a:pathLst>
                <a:path w="16191865" h="8712200">
                  <a:moveTo>
                    <a:pt x="16191738" y="0"/>
                  </a:moveTo>
                  <a:lnTo>
                    <a:pt x="16176130" y="0"/>
                  </a:lnTo>
                  <a:lnTo>
                    <a:pt x="16065" y="0"/>
                  </a:lnTo>
                  <a:lnTo>
                    <a:pt x="0" y="0"/>
                  </a:lnTo>
                  <a:lnTo>
                    <a:pt x="0" y="78524"/>
                  </a:lnTo>
                  <a:lnTo>
                    <a:pt x="8039" y="78524"/>
                  </a:lnTo>
                  <a:lnTo>
                    <a:pt x="8039" y="8449945"/>
                  </a:lnTo>
                  <a:lnTo>
                    <a:pt x="0" y="8449945"/>
                  </a:lnTo>
                  <a:lnTo>
                    <a:pt x="0" y="8711921"/>
                  </a:lnTo>
                  <a:lnTo>
                    <a:pt x="16065" y="8711921"/>
                  </a:lnTo>
                  <a:lnTo>
                    <a:pt x="16176130" y="8711921"/>
                  </a:lnTo>
                  <a:lnTo>
                    <a:pt x="16191738" y="8711921"/>
                  </a:lnTo>
                  <a:lnTo>
                    <a:pt x="16191738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68746" y="1361602"/>
              <a:ext cx="16358869" cy="8371840"/>
            </a:xfrm>
            <a:custGeom>
              <a:avLst/>
              <a:gdLst/>
              <a:ahLst/>
              <a:cxnLst/>
              <a:rect l="l" t="t" r="r" b="b"/>
              <a:pathLst>
                <a:path w="16358869" h="8371840">
                  <a:moveTo>
                    <a:pt x="16358341" y="8371423"/>
                  </a:moveTo>
                  <a:lnTo>
                    <a:pt x="0" y="8371423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837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52779" y="1345653"/>
              <a:ext cx="16389985" cy="8403590"/>
            </a:xfrm>
            <a:custGeom>
              <a:avLst/>
              <a:gdLst/>
              <a:ahLst/>
              <a:cxnLst/>
              <a:rect l="l" t="t" r="r" b="b"/>
              <a:pathLst>
                <a:path w="16389985" h="8403590">
                  <a:moveTo>
                    <a:pt x="16389617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8371433"/>
                  </a:lnTo>
                  <a:lnTo>
                    <a:pt x="31915" y="8371433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8403349"/>
                  </a:lnTo>
                  <a:lnTo>
                    <a:pt x="31915" y="8403349"/>
                  </a:lnTo>
                  <a:lnTo>
                    <a:pt x="16358350" y="8403349"/>
                  </a:lnTo>
                  <a:lnTo>
                    <a:pt x="16389617" y="8403349"/>
                  </a:lnTo>
                  <a:lnTo>
                    <a:pt x="1638961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4445" y="3159769"/>
              <a:ext cx="6686549" cy="6219809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Các</a:t>
            </a:r>
            <a:r>
              <a:rPr dirty="0" sz="6000" spc="175">
                <a:solidFill>
                  <a:srgbClr val="3D386F"/>
                </a:solidFill>
              </a:rPr>
              <a:t> </a:t>
            </a:r>
            <a:r>
              <a:rPr dirty="0" sz="6000" spc="80">
                <a:solidFill>
                  <a:srgbClr val="3D386F"/>
                </a:solidFill>
              </a:rPr>
              <a:t>chức</a:t>
            </a:r>
            <a:r>
              <a:rPr dirty="0" sz="6000" spc="17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năng</a:t>
            </a:r>
            <a:r>
              <a:rPr dirty="0" sz="6000" spc="17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chính</a:t>
            </a:r>
            <a:r>
              <a:rPr dirty="0" sz="6000" spc="17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của</a:t>
            </a:r>
            <a:r>
              <a:rPr dirty="0" sz="6000" spc="175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hệ</a:t>
            </a:r>
            <a:r>
              <a:rPr dirty="0" sz="6000" spc="175">
                <a:solidFill>
                  <a:srgbClr val="3D386F"/>
                </a:solidFill>
              </a:rPr>
              <a:t> </a:t>
            </a:r>
            <a:r>
              <a:rPr dirty="0" sz="6000" spc="-10">
                <a:solidFill>
                  <a:srgbClr val="3D386F"/>
                </a:solidFill>
              </a:rPr>
              <a:t>thống</a:t>
            </a:r>
            <a:endParaRPr sz="6000"/>
          </a:p>
        </p:txBody>
      </p:sp>
      <p:sp>
        <p:nvSpPr>
          <p:cNvPr id="15" name="object 15" descr=""/>
          <p:cNvSpPr txBox="1"/>
          <p:nvPr/>
        </p:nvSpPr>
        <p:spPr>
          <a:xfrm>
            <a:off x="1230304" y="2308873"/>
            <a:ext cx="15744190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100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đặt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vé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phim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trực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tuyến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bao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gồm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hai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nhóm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chức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chính: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dành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cho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dùng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(khách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hàng)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dành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cho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trị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viên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(admin).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68747" y="931069"/>
              <a:ext cx="16358869" cy="430530"/>
            </a:xfrm>
            <a:custGeom>
              <a:avLst/>
              <a:gdLst/>
              <a:ahLst/>
              <a:cxnLst/>
              <a:rect l="l" t="t" r="r" b="b"/>
              <a:pathLst>
                <a:path w="16358869" h="430530">
                  <a:moveTo>
                    <a:pt x="0" y="430533"/>
                  </a:moveTo>
                  <a:lnTo>
                    <a:pt x="16358341" y="430533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430533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852790" y="915110"/>
            <a:ext cx="16582390" cy="9080500"/>
            <a:chOff x="852790" y="915110"/>
            <a:chExt cx="16582390" cy="9080500"/>
          </a:xfrm>
        </p:grpSpPr>
        <p:sp>
          <p:nvSpPr>
            <p:cNvPr id="6" name="object 6" descr=""/>
            <p:cNvSpPr/>
            <p:nvPr/>
          </p:nvSpPr>
          <p:spPr>
            <a:xfrm>
              <a:off x="852779" y="915110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4">
                  <a:moveTo>
                    <a:pt x="16390265" y="0"/>
                  </a:move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376008"/>
                  </a:lnTo>
                  <a:lnTo>
                    <a:pt x="16390265" y="376008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273" y="1072990"/>
              <a:ext cx="180974" cy="1809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426638" y="1096098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69" y="138430"/>
                  </a:lnTo>
                  <a:lnTo>
                    <a:pt x="21069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43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041765" y="123508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242999" y="1283080"/>
              <a:ext cx="16191865" cy="8712200"/>
            </a:xfrm>
            <a:custGeom>
              <a:avLst/>
              <a:gdLst/>
              <a:ahLst/>
              <a:cxnLst/>
              <a:rect l="l" t="t" r="r" b="b"/>
              <a:pathLst>
                <a:path w="16191865" h="8712200">
                  <a:moveTo>
                    <a:pt x="16191738" y="0"/>
                  </a:moveTo>
                  <a:lnTo>
                    <a:pt x="16176130" y="0"/>
                  </a:lnTo>
                  <a:lnTo>
                    <a:pt x="16065" y="0"/>
                  </a:lnTo>
                  <a:lnTo>
                    <a:pt x="0" y="0"/>
                  </a:lnTo>
                  <a:lnTo>
                    <a:pt x="0" y="78524"/>
                  </a:lnTo>
                  <a:lnTo>
                    <a:pt x="8039" y="78524"/>
                  </a:lnTo>
                  <a:lnTo>
                    <a:pt x="8039" y="8449945"/>
                  </a:lnTo>
                  <a:lnTo>
                    <a:pt x="0" y="8449945"/>
                  </a:lnTo>
                  <a:lnTo>
                    <a:pt x="0" y="8711921"/>
                  </a:lnTo>
                  <a:lnTo>
                    <a:pt x="16065" y="8711921"/>
                  </a:lnTo>
                  <a:lnTo>
                    <a:pt x="16176130" y="8711921"/>
                  </a:lnTo>
                  <a:lnTo>
                    <a:pt x="16191738" y="8711921"/>
                  </a:lnTo>
                  <a:lnTo>
                    <a:pt x="16191738" y="0"/>
                  </a:lnTo>
                  <a:close/>
                </a:path>
              </a:pathLst>
            </a:custGeom>
            <a:solidFill>
              <a:srgbClr val="3D386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68746" y="1361602"/>
              <a:ext cx="16358869" cy="8371840"/>
            </a:xfrm>
            <a:custGeom>
              <a:avLst/>
              <a:gdLst/>
              <a:ahLst/>
              <a:cxnLst/>
              <a:rect l="l" t="t" r="r" b="b"/>
              <a:pathLst>
                <a:path w="16358869" h="8371840">
                  <a:moveTo>
                    <a:pt x="16358341" y="8371423"/>
                  </a:moveTo>
                  <a:lnTo>
                    <a:pt x="0" y="8371423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837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52779" y="1345653"/>
              <a:ext cx="16389985" cy="8403590"/>
            </a:xfrm>
            <a:custGeom>
              <a:avLst/>
              <a:gdLst/>
              <a:ahLst/>
              <a:cxnLst/>
              <a:rect l="l" t="t" r="r" b="b"/>
              <a:pathLst>
                <a:path w="16389985" h="8403590">
                  <a:moveTo>
                    <a:pt x="16389617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8371433"/>
                  </a:lnTo>
                  <a:lnTo>
                    <a:pt x="31915" y="8371433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8403349"/>
                  </a:lnTo>
                  <a:lnTo>
                    <a:pt x="31915" y="8403349"/>
                  </a:lnTo>
                  <a:lnTo>
                    <a:pt x="16358350" y="8403349"/>
                  </a:lnTo>
                  <a:lnTo>
                    <a:pt x="16389617" y="8403349"/>
                  </a:lnTo>
                  <a:lnTo>
                    <a:pt x="1638961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567384" y="1344376"/>
            <a:ext cx="1265809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90">
                <a:solidFill>
                  <a:srgbClr val="3D386F"/>
                </a:solidFill>
              </a:rPr>
              <a:t>Chức</a:t>
            </a:r>
            <a:r>
              <a:rPr dirty="0" sz="6000" spc="21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năng</a:t>
            </a:r>
            <a:r>
              <a:rPr dirty="0" sz="6000" spc="21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dành</a:t>
            </a:r>
            <a:r>
              <a:rPr dirty="0" sz="6000" spc="21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cho</a:t>
            </a:r>
            <a:r>
              <a:rPr dirty="0" sz="6000" spc="21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khách</a:t>
            </a:r>
            <a:r>
              <a:rPr dirty="0" sz="6000" spc="210">
                <a:solidFill>
                  <a:srgbClr val="3D386F"/>
                </a:solidFill>
              </a:rPr>
              <a:t> </a:t>
            </a:r>
            <a:r>
              <a:rPr dirty="0" sz="6000" spc="-20">
                <a:solidFill>
                  <a:srgbClr val="3D386F"/>
                </a:solidFill>
              </a:rPr>
              <a:t>hàng</a:t>
            </a:r>
            <a:endParaRPr sz="6000"/>
          </a:p>
        </p:txBody>
      </p:sp>
      <p:grpSp>
        <p:nvGrpSpPr>
          <p:cNvPr id="14" name="object 14" descr=""/>
          <p:cNvGrpSpPr/>
          <p:nvPr/>
        </p:nvGrpSpPr>
        <p:grpSpPr>
          <a:xfrm>
            <a:off x="1956319" y="2781927"/>
            <a:ext cx="114300" cy="5720715"/>
            <a:chOff x="1956319" y="2781927"/>
            <a:chExt cx="114300" cy="5720715"/>
          </a:xfrm>
        </p:grpSpPr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6319" y="2781927"/>
              <a:ext cx="114300" cy="11430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6319" y="3172452"/>
              <a:ext cx="114300" cy="1143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3562977"/>
              <a:ext cx="114300" cy="1143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3953502"/>
              <a:ext cx="114300" cy="1143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4344027"/>
              <a:ext cx="114300" cy="1143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4734552"/>
              <a:ext cx="114300" cy="1143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6319" y="6825660"/>
              <a:ext cx="114300" cy="114300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6319" y="7216185"/>
              <a:ext cx="114300" cy="11430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6319" y="7606710"/>
              <a:ext cx="114300" cy="11430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6319" y="7997235"/>
              <a:ext cx="114300" cy="11430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56319" y="8387760"/>
              <a:ext cx="114300" cy="114300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2233089" y="2601587"/>
            <a:ext cx="8201025" cy="2368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614420">
              <a:lnSpc>
                <a:spcPct val="106800"/>
              </a:lnSpc>
              <a:spcBef>
                <a:spcPts val="100"/>
              </a:spcBef>
            </a:pP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Đăng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ký,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đăng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nhập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tài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khoản.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Cập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nhật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thông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tin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cá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nhân.</a:t>
            </a:r>
            <a:endParaRPr sz="2400">
              <a:latin typeface="Arial"/>
              <a:cs typeface="Arial"/>
            </a:endParaRPr>
          </a:p>
          <a:p>
            <a:pPr marL="12700" marR="2521585">
              <a:lnSpc>
                <a:spcPct val="106800"/>
              </a:lnSpc>
            </a:pP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danh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sách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chi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tiết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sản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phẩm.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Tìm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kiếm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sản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phẩm</a:t>
            </a:r>
            <a:r>
              <a:rPr dirty="0" sz="2400" spc="21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theo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tên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hoặc</a:t>
            </a:r>
            <a:r>
              <a:rPr dirty="0" sz="2400" spc="21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3D386F"/>
                </a:solidFill>
                <a:latin typeface="Arial"/>
                <a:cs typeface="Arial"/>
              </a:rPr>
              <a:t>mã.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6800"/>
              </a:lnSpc>
            </a:pP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Thêm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sản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phẩm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vào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giỏ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hàng,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đặt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thanh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toán.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Theo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dõi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hàng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đã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đặt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2604770" y="5111993"/>
            <a:ext cx="130784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90" b="1">
                <a:solidFill>
                  <a:srgbClr val="3D386F"/>
                </a:solidFill>
                <a:latin typeface="Tahoma"/>
                <a:cs typeface="Tahoma"/>
              </a:rPr>
              <a:t>Chức</a:t>
            </a:r>
            <a:r>
              <a:rPr dirty="0" sz="6000" spc="1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năng</a:t>
            </a:r>
            <a:r>
              <a:rPr dirty="0" sz="6000" spc="1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dành</a:t>
            </a:r>
            <a:r>
              <a:rPr dirty="0" sz="6000" spc="1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cho</a:t>
            </a:r>
            <a:r>
              <a:rPr dirty="0" sz="6000" spc="1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quản</a:t>
            </a:r>
            <a:r>
              <a:rPr dirty="0" sz="6000" spc="15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b="1">
                <a:solidFill>
                  <a:srgbClr val="3D386F"/>
                </a:solidFill>
                <a:latin typeface="Tahoma"/>
                <a:cs typeface="Tahoma"/>
              </a:rPr>
              <a:t>trị</a:t>
            </a:r>
            <a:r>
              <a:rPr dirty="0" sz="6000" spc="15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6000" spc="-20" b="1">
                <a:solidFill>
                  <a:srgbClr val="3D386F"/>
                </a:solidFill>
                <a:latin typeface="Tahoma"/>
                <a:cs typeface="Tahoma"/>
              </a:rPr>
              <a:t>viên</a:t>
            </a:r>
            <a:endParaRPr sz="6000">
              <a:latin typeface="Tahoma"/>
              <a:cs typeface="Tahoma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2233089" y="6645320"/>
            <a:ext cx="10049510" cy="197802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Đăng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nhập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vào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35">
                <a:solidFill>
                  <a:srgbClr val="3D386F"/>
                </a:solidFill>
                <a:latin typeface="Arial"/>
                <a:cs typeface="Arial"/>
              </a:rPr>
              <a:t>trị.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sản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phẩm: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thêm,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sửa,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xóa,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tìm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kiếm.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dùng: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xem,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chỉnh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sửa,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quyền.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6800"/>
              </a:lnSpc>
            </a:pP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hàng: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chi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tiết,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cập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nhật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trạng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thái,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xóa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đơn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hàng.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báo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cáo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3D386F"/>
                </a:solidFill>
                <a:latin typeface="Arial"/>
                <a:cs typeface="Arial"/>
              </a:rPr>
              <a:t>kê.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68747" y="931069"/>
              <a:ext cx="16358869" cy="430530"/>
            </a:xfrm>
            <a:custGeom>
              <a:avLst/>
              <a:gdLst/>
              <a:ahLst/>
              <a:cxnLst/>
              <a:rect l="l" t="t" r="r" b="b"/>
              <a:pathLst>
                <a:path w="16358869" h="430530">
                  <a:moveTo>
                    <a:pt x="0" y="430533"/>
                  </a:moveTo>
                  <a:lnTo>
                    <a:pt x="16358341" y="430533"/>
                  </a:lnTo>
                  <a:lnTo>
                    <a:pt x="16358341" y="0"/>
                  </a:lnTo>
                  <a:lnTo>
                    <a:pt x="0" y="0"/>
                  </a:lnTo>
                  <a:lnTo>
                    <a:pt x="0" y="430533"/>
                  </a:lnTo>
                  <a:close/>
                </a:path>
              </a:pathLst>
            </a:custGeom>
            <a:solidFill>
              <a:srgbClr val="FFD88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852790" y="915110"/>
            <a:ext cx="16390619" cy="499109"/>
            <a:chOff x="852790" y="915110"/>
            <a:chExt cx="16390619" cy="499109"/>
          </a:xfrm>
        </p:grpSpPr>
        <p:sp>
          <p:nvSpPr>
            <p:cNvPr id="6" name="object 6" descr=""/>
            <p:cNvSpPr/>
            <p:nvPr/>
          </p:nvSpPr>
          <p:spPr>
            <a:xfrm>
              <a:off x="852779" y="915110"/>
              <a:ext cx="16390619" cy="499745"/>
            </a:xfrm>
            <a:custGeom>
              <a:avLst/>
              <a:gdLst/>
              <a:ahLst/>
              <a:cxnLst/>
              <a:rect l="l" t="t" r="r" b="b"/>
              <a:pathLst>
                <a:path w="16390619" h="499744">
                  <a:moveTo>
                    <a:pt x="16390265" y="0"/>
                  </a:move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499122"/>
                  </a:lnTo>
                  <a:lnTo>
                    <a:pt x="31915" y="499122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499122"/>
                  </a:lnTo>
                  <a:lnTo>
                    <a:pt x="16390265" y="499122"/>
                  </a:lnTo>
                  <a:lnTo>
                    <a:pt x="16390265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37274" y="1072990"/>
              <a:ext cx="180974" cy="18097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426638" y="1096098"/>
              <a:ext cx="194945" cy="160020"/>
            </a:xfrm>
            <a:custGeom>
              <a:avLst/>
              <a:gdLst/>
              <a:ahLst/>
              <a:cxnLst/>
              <a:rect l="l" t="t" r="r" b="b"/>
              <a:pathLst>
                <a:path w="194944" h="160019">
                  <a:moveTo>
                    <a:pt x="194691" y="0"/>
                  </a:moveTo>
                  <a:lnTo>
                    <a:pt x="173494" y="0"/>
                  </a:lnTo>
                  <a:lnTo>
                    <a:pt x="173494" y="21590"/>
                  </a:lnTo>
                  <a:lnTo>
                    <a:pt x="173494" y="138430"/>
                  </a:lnTo>
                  <a:lnTo>
                    <a:pt x="21069" y="138430"/>
                  </a:lnTo>
                  <a:lnTo>
                    <a:pt x="21069" y="21590"/>
                  </a:lnTo>
                  <a:lnTo>
                    <a:pt x="173494" y="21590"/>
                  </a:lnTo>
                  <a:lnTo>
                    <a:pt x="173494" y="0"/>
                  </a:lnTo>
                  <a:lnTo>
                    <a:pt x="0" y="0"/>
                  </a:lnTo>
                  <a:lnTo>
                    <a:pt x="0" y="21590"/>
                  </a:lnTo>
                  <a:lnTo>
                    <a:pt x="0" y="138430"/>
                  </a:lnTo>
                  <a:lnTo>
                    <a:pt x="0" y="160020"/>
                  </a:lnTo>
                  <a:lnTo>
                    <a:pt x="194691" y="160020"/>
                  </a:lnTo>
                  <a:lnTo>
                    <a:pt x="194691" y="138772"/>
                  </a:lnTo>
                  <a:lnTo>
                    <a:pt x="194691" y="138430"/>
                  </a:lnTo>
                  <a:lnTo>
                    <a:pt x="194691" y="21590"/>
                  </a:lnTo>
                  <a:lnTo>
                    <a:pt x="194691" y="21043"/>
                  </a:lnTo>
                  <a:lnTo>
                    <a:pt x="194691" y="0"/>
                  </a:lnTo>
                  <a:close/>
                </a:path>
              </a:pathLst>
            </a:custGeom>
            <a:solidFill>
              <a:srgbClr val="0F0E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041765" y="1235084"/>
              <a:ext cx="153035" cy="0"/>
            </a:xfrm>
            <a:custGeom>
              <a:avLst/>
              <a:gdLst/>
              <a:ahLst/>
              <a:cxnLst/>
              <a:rect l="l" t="t" r="r" b="b"/>
              <a:pathLst>
                <a:path w="153034" h="0">
                  <a:moveTo>
                    <a:pt x="0" y="0"/>
                  </a:moveTo>
                  <a:lnTo>
                    <a:pt x="152772" y="0"/>
                  </a:lnTo>
                </a:path>
              </a:pathLst>
            </a:custGeom>
            <a:ln w="282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919009" y="1934479"/>
            <a:ext cx="10840085" cy="14859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5370"/>
              </a:lnSpc>
            </a:pP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Tạo</a:t>
            </a:r>
            <a:r>
              <a:rPr dirty="0" sz="5500" spc="180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bảng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b="1">
                <a:solidFill>
                  <a:srgbClr val="3D386F"/>
                </a:solidFill>
                <a:latin typeface="Tahoma"/>
                <a:cs typeface="Tahoma"/>
              </a:rPr>
              <a:t>phân</a:t>
            </a:r>
            <a:r>
              <a:rPr dirty="0" sz="5500" spc="185" b="1">
                <a:solidFill>
                  <a:srgbClr val="3D386F"/>
                </a:solidFill>
                <a:latin typeface="Tahoma"/>
                <a:cs typeface="Tahoma"/>
              </a:rPr>
              <a:t> </a:t>
            </a:r>
            <a:r>
              <a:rPr dirty="0" sz="5500" spc="-20" b="1">
                <a:solidFill>
                  <a:srgbClr val="3D386F"/>
                </a:solidFill>
                <a:latin typeface="Tahoma"/>
                <a:cs typeface="Tahoma"/>
              </a:rPr>
              <a:t>cảnh</a:t>
            </a:r>
            <a:endParaRPr sz="5500">
              <a:latin typeface="Tahoma"/>
              <a:cs typeface="Tahoma"/>
            </a:endParaRPr>
          </a:p>
          <a:p>
            <a:pPr algn="ctr">
              <a:lnSpc>
                <a:spcPct val="106300"/>
              </a:lnSpc>
              <a:spcBef>
                <a:spcPts val="1175"/>
              </a:spcBef>
            </a:pP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Tạo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một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0">
                <a:solidFill>
                  <a:srgbClr val="3D386F"/>
                </a:solidFill>
                <a:latin typeface="Arial"/>
                <a:cs typeface="Arial"/>
              </a:rPr>
              <a:t>kịch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ngắn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về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bất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85">
                <a:solidFill>
                  <a:srgbClr val="3D386F"/>
                </a:solidFill>
                <a:latin typeface="Arial"/>
                <a:cs typeface="Arial"/>
              </a:rPr>
              <a:t>kỳ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chủ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đề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nào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đầu.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Hãy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đảm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000" spc="-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thực</a:t>
            </a:r>
            <a:r>
              <a:rPr dirty="0" sz="2000" spc="-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hiện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phân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60">
                <a:solidFill>
                  <a:srgbClr val="3D386F"/>
                </a:solidFill>
                <a:latin typeface="Arial"/>
                <a:cs typeface="Arial"/>
              </a:rPr>
              <a:t>xem</a:t>
            </a:r>
            <a:r>
              <a:rPr dirty="0" sz="2000" spc="-5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55">
                <a:solidFill>
                  <a:srgbClr val="3D386F"/>
                </a:solidFill>
                <a:latin typeface="Arial"/>
                <a:cs typeface="Arial"/>
              </a:rPr>
              <a:t>để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95">
                <a:solidFill>
                  <a:srgbClr val="3D386F"/>
                </a:solidFill>
                <a:latin typeface="Arial"/>
                <a:cs typeface="Arial"/>
              </a:rPr>
              <a:t>biết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ai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75">
                <a:solidFill>
                  <a:srgbClr val="3D386F"/>
                </a:solidFill>
                <a:latin typeface="Arial"/>
                <a:cs typeface="Arial"/>
              </a:rPr>
              <a:t>là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dự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của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bạn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đến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105">
                <a:solidFill>
                  <a:srgbClr val="3D386F"/>
                </a:solidFill>
                <a:latin typeface="Arial"/>
                <a:cs typeface="Arial"/>
              </a:rPr>
              <a:t>tại</a:t>
            </a:r>
            <a:r>
              <a:rPr dirty="0" sz="2000" spc="-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000" spc="-20">
                <a:solidFill>
                  <a:srgbClr val="3D386F"/>
                </a:solidFill>
                <a:latin typeface="Arial"/>
                <a:cs typeface="Arial"/>
              </a:rPr>
              <a:t>sao.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852790" y="1345646"/>
            <a:ext cx="16389985" cy="8403590"/>
            <a:chOff x="852790" y="1345646"/>
            <a:chExt cx="16389985" cy="8403590"/>
          </a:xfrm>
        </p:grpSpPr>
        <p:sp>
          <p:nvSpPr>
            <p:cNvPr id="12" name="object 12" descr=""/>
            <p:cNvSpPr/>
            <p:nvPr/>
          </p:nvSpPr>
          <p:spPr>
            <a:xfrm>
              <a:off x="868746" y="1361602"/>
              <a:ext cx="16358869" cy="8371840"/>
            </a:xfrm>
            <a:custGeom>
              <a:avLst/>
              <a:gdLst/>
              <a:ahLst/>
              <a:cxnLst/>
              <a:rect l="l" t="t" r="r" b="b"/>
              <a:pathLst>
                <a:path w="16358869" h="8371840">
                  <a:moveTo>
                    <a:pt x="16358341" y="8371423"/>
                  </a:moveTo>
                  <a:lnTo>
                    <a:pt x="0" y="8371423"/>
                  </a:lnTo>
                  <a:lnTo>
                    <a:pt x="0" y="0"/>
                  </a:lnTo>
                  <a:lnTo>
                    <a:pt x="16358341" y="0"/>
                  </a:lnTo>
                  <a:lnTo>
                    <a:pt x="16358341" y="83714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52779" y="1345653"/>
              <a:ext cx="16389985" cy="8403590"/>
            </a:xfrm>
            <a:custGeom>
              <a:avLst/>
              <a:gdLst/>
              <a:ahLst/>
              <a:cxnLst/>
              <a:rect l="l" t="t" r="r" b="b"/>
              <a:pathLst>
                <a:path w="16389985" h="8403590">
                  <a:moveTo>
                    <a:pt x="16389617" y="0"/>
                  </a:moveTo>
                  <a:lnTo>
                    <a:pt x="16358350" y="0"/>
                  </a:lnTo>
                  <a:lnTo>
                    <a:pt x="16358350" y="31915"/>
                  </a:lnTo>
                  <a:lnTo>
                    <a:pt x="16358350" y="8371433"/>
                  </a:lnTo>
                  <a:lnTo>
                    <a:pt x="31915" y="8371433"/>
                  </a:lnTo>
                  <a:lnTo>
                    <a:pt x="31915" y="31915"/>
                  </a:lnTo>
                  <a:lnTo>
                    <a:pt x="16358350" y="31915"/>
                  </a:lnTo>
                  <a:lnTo>
                    <a:pt x="16358350" y="0"/>
                  </a:lnTo>
                  <a:lnTo>
                    <a:pt x="31915" y="0"/>
                  </a:lnTo>
                  <a:lnTo>
                    <a:pt x="0" y="0"/>
                  </a:lnTo>
                  <a:lnTo>
                    <a:pt x="0" y="8403349"/>
                  </a:lnTo>
                  <a:lnTo>
                    <a:pt x="31915" y="8403349"/>
                  </a:lnTo>
                  <a:lnTo>
                    <a:pt x="16358350" y="8403349"/>
                  </a:lnTo>
                  <a:lnTo>
                    <a:pt x="16389617" y="8403349"/>
                  </a:lnTo>
                  <a:lnTo>
                    <a:pt x="16389617" y="0"/>
                  </a:lnTo>
                  <a:close/>
                </a:path>
              </a:pathLst>
            </a:custGeom>
            <a:solidFill>
              <a:srgbClr val="2011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689848" y="1344376"/>
            <a:ext cx="1041336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>
                <a:solidFill>
                  <a:srgbClr val="3D386F"/>
                </a:solidFill>
              </a:rPr>
              <a:t>Các</a:t>
            </a:r>
            <a:r>
              <a:rPr dirty="0" sz="6000" spc="275">
                <a:solidFill>
                  <a:srgbClr val="3D386F"/>
                </a:solidFill>
              </a:rPr>
              <a:t> </a:t>
            </a:r>
            <a:r>
              <a:rPr dirty="0" sz="6000" spc="50">
                <a:solidFill>
                  <a:srgbClr val="3D386F"/>
                </a:solidFill>
              </a:rPr>
              <a:t>yêu</a:t>
            </a:r>
            <a:r>
              <a:rPr dirty="0" sz="6000" spc="28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cầu</a:t>
            </a:r>
            <a:r>
              <a:rPr dirty="0" sz="6000" spc="280">
                <a:solidFill>
                  <a:srgbClr val="3D386F"/>
                </a:solidFill>
              </a:rPr>
              <a:t> </a:t>
            </a:r>
            <a:r>
              <a:rPr dirty="0" sz="6000">
                <a:solidFill>
                  <a:srgbClr val="3D386F"/>
                </a:solidFill>
              </a:rPr>
              <a:t>phi</a:t>
            </a:r>
            <a:r>
              <a:rPr dirty="0" sz="6000" spc="280">
                <a:solidFill>
                  <a:srgbClr val="3D386F"/>
                </a:solidFill>
              </a:rPr>
              <a:t> </a:t>
            </a:r>
            <a:r>
              <a:rPr dirty="0" sz="6000" spc="80">
                <a:solidFill>
                  <a:srgbClr val="3D386F"/>
                </a:solidFill>
              </a:rPr>
              <a:t>chức</a:t>
            </a:r>
            <a:r>
              <a:rPr dirty="0" sz="6000" spc="280">
                <a:solidFill>
                  <a:srgbClr val="3D386F"/>
                </a:solidFill>
              </a:rPr>
              <a:t> </a:t>
            </a:r>
            <a:r>
              <a:rPr dirty="0" sz="6000" spc="-20">
                <a:solidFill>
                  <a:srgbClr val="3D386F"/>
                </a:solidFill>
              </a:rPr>
              <a:t>năng</a:t>
            </a:r>
            <a:endParaRPr sz="6000"/>
          </a:p>
        </p:txBody>
      </p:sp>
      <p:grpSp>
        <p:nvGrpSpPr>
          <p:cNvPr id="15" name="object 15" descr=""/>
          <p:cNvGrpSpPr/>
          <p:nvPr/>
        </p:nvGrpSpPr>
        <p:grpSpPr>
          <a:xfrm>
            <a:off x="1956319" y="2781927"/>
            <a:ext cx="114300" cy="4410075"/>
            <a:chOff x="1956319" y="2781927"/>
            <a:chExt cx="114300" cy="4410075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6319" y="2781927"/>
              <a:ext cx="114300" cy="1143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3953502"/>
              <a:ext cx="114300" cy="1143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4734552"/>
              <a:ext cx="114300" cy="11430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5515602"/>
              <a:ext cx="114300" cy="1143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6319" y="7077702"/>
              <a:ext cx="114300" cy="114300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2166266" y="2601587"/>
            <a:ext cx="10117455" cy="5492750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91770">
              <a:lnSpc>
                <a:spcPct val="100000"/>
              </a:lnSpc>
              <a:spcBef>
                <a:spcPts val="295"/>
              </a:spcBef>
            </a:pP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Hiệu</a:t>
            </a:r>
            <a:r>
              <a:rPr dirty="0" sz="2400" spc="22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endParaRPr sz="240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Phản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hồi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dưới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0">
                <a:solidFill>
                  <a:srgbClr val="3D386F"/>
                </a:solidFill>
                <a:latin typeface="Arial"/>
                <a:cs typeface="Arial"/>
              </a:rPr>
              <a:t>2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giây.</a:t>
            </a:r>
            <a:endParaRPr sz="2400">
              <a:latin typeface="Arial"/>
              <a:cs typeface="Arial"/>
            </a:endParaRPr>
          </a:p>
          <a:p>
            <a:pPr marL="191770" marR="4033520" indent="-67310">
              <a:lnSpc>
                <a:spcPct val="106800"/>
              </a:lnSpc>
            </a:pP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Xử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lý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0">
                <a:solidFill>
                  <a:srgbClr val="3D386F"/>
                </a:solidFill>
                <a:latin typeface="Arial"/>
                <a:cs typeface="Arial"/>
              </a:rPr>
              <a:t>tối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thiểu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20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người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dùng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cùng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lúc.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Khả</a:t>
            </a:r>
            <a:r>
              <a:rPr dirty="0" sz="2400" spc="2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400" spc="2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mở</a:t>
            </a:r>
            <a:r>
              <a:rPr dirty="0" sz="2400" spc="2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rộng</a:t>
            </a:r>
            <a:endParaRPr sz="240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Dễ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thêm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chức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như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khuyến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mãi,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5">
                <a:solidFill>
                  <a:srgbClr val="3D386F"/>
                </a:solidFill>
                <a:latin typeface="Arial"/>
                <a:cs typeface="Arial"/>
              </a:rPr>
              <a:t>kê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5">
                <a:solidFill>
                  <a:srgbClr val="3D386F"/>
                </a:solidFill>
                <a:latin typeface="Arial"/>
                <a:cs typeface="Arial"/>
              </a:rPr>
              <a:t>tồn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kho.</a:t>
            </a:r>
            <a:endParaRPr sz="2400">
              <a:latin typeface="Arial"/>
              <a:cs typeface="Arial"/>
            </a:endParaRPr>
          </a:p>
          <a:p>
            <a:pPr marL="79375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.Tính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dễ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sử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dụng</a:t>
            </a:r>
            <a:endParaRPr sz="2400">
              <a:latin typeface="Arial"/>
              <a:cs typeface="Arial"/>
            </a:endParaRPr>
          </a:p>
          <a:p>
            <a:pPr marL="79375" marR="5080" indent="-67310">
              <a:lnSpc>
                <a:spcPct val="106800"/>
              </a:lnSpc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Giao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diện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tiếng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5">
                <a:solidFill>
                  <a:srgbClr val="3D386F"/>
                </a:solidFill>
                <a:latin typeface="Arial"/>
                <a:cs typeface="Arial"/>
              </a:rPr>
              <a:t>Việt,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trực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quan,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80">
                <a:solidFill>
                  <a:srgbClr val="3D386F"/>
                </a:solidFill>
                <a:latin typeface="Arial"/>
                <a:cs typeface="Arial"/>
              </a:rPr>
              <a:t>dễ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thao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tác,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hỗ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30">
                <a:solidFill>
                  <a:srgbClr val="3D386F"/>
                </a:solidFill>
                <a:latin typeface="Arial"/>
                <a:cs typeface="Arial"/>
              </a:rPr>
              <a:t>trợ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tìm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kiếm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lọc.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Duy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trì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phát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triển</a:t>
            </a:r>
            <a:endParaRPr sz="2400">
              <a:latin typeface="Arial"/>
              <a:cs typeface="Arial"/>
            </a:endParaRPr>
          </a:p>
          <a:p>
            <a:pPr marL="125095">
              <a:lnSpc>
                <a:spcPct val="100000"/>
              </a:lnSpc>
              <a:spcBef>
                <a:spcPts val="190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Kiến</a:t>
            </a:r>
            <a:r>
              <a:rPr dirty="0" sz="2400" spc="26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trúc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tách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biệt</a:t>
            </a:r>
            <a:r>
              <a:rPr dirty="0" sz="2400" spc="27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frontend/backend/database.</a:t>
            </a:r>
            <a:endParaRPr sz="2400">
              <a:latin typeface="Arial"/>
              <a:cs typeface="Arial"/>
            </a:endParaRPr>
          </a:p>
          <a:p>
            <a:pPr marL="125095" marR="1886585">
              <a:lnSpc>
                <a:spcPct val="106800"/>
              </a:lnSpc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Mã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0">
                <a:solidFill>
                  <a:srgbClr val="3D386F"/>
                </a:solidFill>
                <a:latin typeface="Arial"/>
                <a:cs typeface="Arial"/>
              </a:rPr>
              <a:t>nguồn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rõ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ràng,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có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chú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thích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0">
                <a:solidFill>
                  <a:srgbClr val="3D386F"/>
                </a:solidFill>
                <a:latin typeface="Arial"/>
                <a:cs typeface="Arial"/>
              </a:rPr>
              <a:t>tài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liệu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hướng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3D386F"/>
                </a:solidFill>
                <a:latin typeface="Arial"/>
                <a:cs typeface="Arial"/>
              </a:rPr>
              <a:t>dẫn.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Dễ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mở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55">
                <a:solidFill>
                  <a:srgbClr val="3D386F"/>
                </a:solidFill>
                <a:latin typeface="Arial"/>
                <a:cs typeface="Arial"/>
              </a:rPr>
              <a:t>rộng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tính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năng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80">
                <a:solidFill>
                  <a:srgbClr val="3D386F"/>
                </a:solidFill>
                <a:latin typeface="Arial"/>
                <a:cs typeface="Arial"/>
              </a:rPr>
              <a:t>tích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3D386F"/>
                </a:solidFill>
                <a:latin typeface="Arial"/>
                <a:cs typeface="Arial"/>
              </a:rPr>
              <a:t>hợp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5">
                <a:solidFill>
                  <a:srgbClr val="3D386F"/>
                </a:solidFill>
                <a:latin typeface="Arial"/>
                <a:cs typeface="Arial"/>
              </a:rPr>
              <a:t>hệ</a:t>
            </a:r>
            <a:r>
              <a:rPr dirty="0" sz="2400" spc="24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60">
                <a:solidFill>
                  <a:srgbClr val="3D386F"/>
                </a:solidFill>
                <a:latin typeface="Arial"/>
                <a:cs typeface="Arial"/>
              </a:rPr>
              <a:t>thống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ngoài.</a:t>
            </a:r>
            <a:endParaRPr sz="2400">
              <a:latin typeface="Arial"/>
              <a:cs typeface="Arial"/>
            </a:endParaRPr>
          </a:p>
          <a:p>
            <a:pPr marL="191770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Bảo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5">
                <a:solidFill>
                  <a:srgbClr val="3D386F"/>
                </a:solidFill>
                <a:latin typeface="Arial"/>
                <a:cs typeface="Arial"/>
              </a:rPr>
              <a:t>mật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và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an</a:t>
            </a:r>
            <a:r>
              <a:rPr dirty="0" sz="2400" spc="25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95">
                <a:solidFill>
                  <a:srgbClr val="3D386F"/>
                </a:solidFill>
                <a:latin typeface="Arial"/>
                <a:cs typeface="Arial"/>
              </a:rPr>
              <a:t>toàn</a:t>
            </a:r>
            <a:endParaRPr sz="24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Chỉ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admin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45">
                <a:solidFill>
                  <a:srgbClr val="3D386F"/>
                </a:solidFill>
                <a:latin typeface="Arial"/>
                <a:cs typeface="Arial"/>
              </a:rPr>
              <a:t>truy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cập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5">
                <a:solidFill>
                  <a:srgbClr val="3D386F"/>
                </a:solidFill>
                <a:latin typeface="Arial"/>
                <a:cs typeface="Arial"/>
              </a:rPr>
              <a:t>trang</a:t>
            </a:r>
            <a:r>
              <a:rPr dirty="0" sz="2400" spc="240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00">
                <a:solidFill>
                  <a:srgbClr val="3D386F"/>
                </a:solidFill>
                <a:latin typeface="Arial"/>
                <a:cs typeface="Arial"/>
              </a:rPr>
              <a:t>quản</a:t>
            </a:r>
            <a:r>
              <a:rPr dirty="0" sz="2400" spc="23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35">
                <a:solidFill>
                  <a:srgbClr val="3D386F"/>
                </a:solidFill>
                <a:latin typeface="Arial"/>
                <a:cs typeface="Arial"/>
              </a:rPr>
              <a:t>trị.</a:t>
            </a:r>
            <a:endParaRPr sz="24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195"/>
              </a:spcBef>
            </a:pP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Dữ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3D386F"/>
                </a:solidFill>
                <a:latin typeface="Arial"/>
                <a:cs typeface="Arial"/>
              </a:rPr>
              <a:t>liệu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nhạy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cảm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3D386F"/>
                </a:solidFill>
                <a:latin typeface="Arial"/>
                <a:cs typeface="Arial"/>
              </a:rPr>
              <a:t>được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mã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5">
                <a:solidFill>
                  <a:srgbClr val="3D386F"/>
                </a:solidFill>
                <a:latin typeface="Arial"/>
                <a:cs typeface="Arial"/>
              </a:rPr>
              <a:t>hóa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60">
                <a:solidFill>
                  <a:srgbClr val="3D386F"/>
                </a:solidFill>
                <a:latin typeface="Arial"/>
                <a:cs typeface="Arial"/>
              </a:rPr>
              <a:t>an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3D386F"/>
                </a:solidFill>
                <a:latin typeface="Arial"/>
                <a:cs typeface="Arial"/>
              </a:rPr>
              <a:t>toàn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70">
                <a:solidFill>
                  <a:srgbClr val="3D386F"/>
                </a:solidFill>
                <a:latin typeface="Arial"/>
                <a:cs typeface="Arial"/>
              </a:rPr>
              <a:t>trong</a:t>
            </a:r>
            <a:r>
              <a:rPr dirty="0" sz="2400" spc="225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3D386F"/>
                </a:solidFill>
                <a:latin typeface="Arial"/>
                <a:cs typeface="Arial"/>
              </a:rPr>
              <a:t>cơ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3D386F"/>
                </a:solidFill>
                <a:latin typeface="Arial"/>
                <a:cs typeface="Arial"/>
              </a:rPr>
              <a:t>sở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175">
                <a:solidFill>
                  <a:srgbClr val="3D386F"/>
                </a:solidFill>
                <a:latin typeface="Arial"/>
                <a:cs typeface="Arial"/>
              </a:rPr>
              <a:t>dữ</a:t>
            </a:r>
            <a:r>
              <a:rPr dirty="0" sz="2400" spc="229">
                <a:solidFill>
                  <a:srgbClr val="3D386F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3D386F"/>
                </a:solidFill>
                <a:latin typeface="Arial"/>
                <a:cs typeface="Arial"/>
              </a:rPr>
              <a:t>liệu.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Duy Công</dc:creator>
  <cp:keywords>DAGcPaOY6_g,BAGJxc5Gwpo,0</cp:keywords>
  <dc:title>ĐỒ ÁN MÔN HỌC CÔNG NGHỆ PHẦN MỀM</dc:title>
  <dcterms:created xsi:type="dcterms:W3CDTF">2025-08-08T10:05:57Z</dcterms:created>
  <dcterms:modified xsi:type="dcterms:W3CDTF">2025-08-08T10:05:57Z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2025-08-08T00:00:00Z</vt:filetime>
  </property>
  <property fmtid="{D5CDD505-2E9C-101B-9397-08002B2CF9AE}" pid="3" name="Creator">
    <vt:lpwstr>Canva</vt:lpwstr>
  </property>
  <property fmtid="{D5CDD505-2E9C-101B-9397-08002B2CF9AE}" pid="4" name="LastSaved">
    <vt:filetime>2025-08-08T00:00:00Z</vt:filetime>
  </property>
  <property fmtid="{D5CDD505-2E9C-101B-9397-08002B2CF9AE}" pid="5" name="Producer">
    <vt:lpwstr>3-Heights(TM) PDF Security Shell 4.8.25.2 (http://www.pdf-tools.com)</vt:lpwstr>
  </property>
</Properties>
</file>